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56" r:id="rId2"/>
    <p:sldId id="268" r:id="rId3"/>
    <p:sldId id="269" r:id="rId4"/>
    <p:sldId id="270" r:id="rId5"/>
    <p:sldId id="271" r:id="rId6"/>
    <p:sldId id="272" r:id="rId7"/>
    <p:sldId id="258" r:id="rId8"/>
    <p:sldId id="259" r:id="rId9"/>
    <p:sldId id="260" r:id="rId10"/>
    <p:sldId id="261" r:id="rId11"/>
    <p:sldId id="303" r:id="rId12"/>
    <p:sldId id="275" r:id="rId13"/>
    <p:sldId id="291" r:id="rId14"/>
    <p:sldId id="263" r:id="rId15"/>
    <p:sldId id="262" r:id="rId16"/>
    <p:sldId id="276" r:id="rId17"/>
    <p:sldId id="277" r:id="rId18"/>
    <p:sldId id="264" r:id="rId19"/>
    <p:sldId id="289" r:id="rId20"/>
    <p:sldId id="281" r:id="rId21"/>
    <p:sldId id="284" r:id="rId22"/>
    <p:sldId id="285" r:id="rId23"/>
    <p:sldId id="286" r:id="rId24"/>
    <p:sldId id="287" r:id="rId25"/>
    <p:sldId id="280" r:id="rId26"/>
    <p:sldId id="257" r:id="rId27"/>
    <p:sldId id="273" r:id="rId28"/>
    <p:sldId id="274" r:id="rId29"/>
    <p:sldId id="279" r:id="rId30"/>
    <p:sldId id="278" r:id="rId31"/>
    <p:sldId id="293" r:id="rId32"/>
    <p:sldId id="294" r:id="rId33"/>
    <p:sldId id="292" r:id="rId34"/>
    <p:sldId id="295" r:id="rId35"/>
    <p:sldId id="282" r:id="rId36"/>
    <p:sldId id="298" r:id="rId37"/>
    <p:sldId id="299" r:id="rId38"/>
    <p:sldId id="300" r:id="rId39"/>
    <p:sldId id="301" r:id="rId40"/>
    <p:sldId id="302" r:id="rId41"/>
    <p:sldId id="290" r:id="rId42"/>
    <p:sldId id="297" r:id="rId43"/>
    <p:sldId id="283" r:id="rId44"/>
    <p:sldId id="305" r:id="rId45"/>
    <p:sldId id="304" r:id="rId46"/>
    <p:sldId id="265" r:id="rId47"/>
    <p:sldId id="266"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90" d="100"/>
          <a:sy n="90" d="100"/>
        </p:scale>
        <p:origin x="-96" y="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16-05-27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16-05-26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40</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Finally, we can generate correlation networks by finding OTUs with constant ratios across samples using the phi metric. The input here is the Bayesian estimated clr values from ALDEx2. </a:t>
            </a:r>
          </a:p>
          <a:p>
            <a:endParaRPr lang="en-US">
              <a:latin typeface="Calibri" charset="0"/>
            </a:endParaRPr>
          </a:p>
          <a:p>
            <a:r>
              <a:rPr lang="en-US">
                <a:latin typeface="Calibri" charset="0"/>
              </a:rPr>
              <a:t>Correlation in compositional data are especially problematic, and need to be interpreted with caution.</a:t>
            </a:r>
          </a:p>
          <a:p>
            <a:endParaRPr lang="en-US">
              <a:latin typeface="Calibri" charset="0"/>
            </a:endParaRPr>
          </a:p>
          <a:p>
            <a:r>
              <a:rPr lang="en-US">
                <a:latin typeface="Calibri" charset="0"/>
              </a:rPr>
              <a:t>We can see that the correlated networks may be found at any point in the biplot, or effect plot. This is not measuring difference, but constancy of ratios. </a:t>
            </a:r>
          </a:p>
        </p:txBody>
      </p:sp>
      <p:sp>
        <p:nvSpPr>
          <p:cNvPr id="4" name="Slide Number Placeholder 3"/>
          <p:cNvSpPr>
            <a:spLocks noGrp="1"/>
          </p:cNvSpPr>
          <p:nvPr>
            <p:ph type="sldNum" sz="quarter" idx="5"/>
          </p:nvPr>
        </p:nvSpPr>
        <p:spPr/>
        <p:txBody>
          <a:bodyPr/>
          <a:lstStyle/>
          <a:p>
            <a:pPr>
              <a:defRPr/>
            </a:pPr>
            <a:fld id="{665BE2FC-CDD1-504E-8538-E7029D458E73}" type="slidenum">
              <a:rPr lang="en-US" smtClean="0"/>
              <a:pPr>
                <a:defRPr/>
              </a:pPr>
              <a:t>43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We are developing CoDaSeq, an integrated toolset to properly analyze compositional data</a:t>
            </a:r>
          </a:p>
        </p:txBody>
      </p:sp>
      <p:sp>
        <p:nvSpPr>
          <p:cNvPr id="4" name="Slide Number Placeholder 3"/>
          <p:cNvSpPr>
            <a:spLocks noGrp="1"/>
          </p:cNvSpPr>
          <p:nvPr>
            <p:ph type="sldNum" sz="quarter" idx="5"/>
          </p:nvPr>
        </p:nvSpPr>
        <p:spPr/>
        <p:txBody>
          <a:bodyPr/>
          <a:lstStyle/>
          <a:p>
            <a:pPr>
              <a:defRPr/>
            </a:pPr>
            <a:fld id="{DF0214D7-8E68-E440-8469-1164F5CB882F}" type="slidenum">
              <a:rPr lang="en-US" smtClean="0"/>
              <a:pPr>
                <a:defRPr/>
              </a:pPr>
              <a:t>45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7</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Example dataset from vaginal microbiome. The CoDa principle component biplot shows the variance in the samples (red, blue) and operational taxonomic units (OTUs) in black, on the same scale. It is important to note that there is no information on abundance in these plots, only variance. The distance of an OTU from the origin approximates the standard deviation, so L. iners is the most variable in this dataset. </a:t>
            </a:r>
          </a:p>
          <a:p>
            <a:r>
              <a:rPr lang="en-US">
                <a:latin typeface="Calibri" charset="0"/>
              </a:rPr>
              <a:t>The links between tips approximate the ratio abundance correlation of the OTUs. So the ratio abundance of L. iners and L. crispatus, for example, will be relatiely constant across samples, while the ratio between L. iners and Atopobium (for example) will be linearly different. When one is abundant the other is rare. </a:t>
            </a:r>
          </a:p>
          <a:p>
            <a:r>
              <a:rPr lang="en-US">
                <a:latin typeface="Calibri" charset="0"/>
              </a:rPr>
              <a:t>Links that cross multiple tips will show a linear multiway dependence</a:t>
            </a:r>
          </a:p>
          <a:p>
            <a:r>
              <a:rPr lang="en-US">
                <a:latin typeface="Calibri" charset="0"/>
              </a:rPr>
              <a:t>The cosine of the  angle between links approximates the correlation between ratios. So the ratio between L. iners and Atopobium, will be independent of the ratio between Lactobacillus and Sneathia</a:t>
            </a:r>
          </a:p>
        </p:txBody>
      </p:sp>
      <p:sp>
        <p:nvSpPr>
          <p:cNvPr id="4" name="Slide Number Placeholder 3"/>
          <p:cNvSpPr>
            <a:spLocks noGrp="1"/>
          </p:cNvSpPr>
          <p:nvPr>
            <p:ph type="sldNum" sz="quarter" idx="5"/>
          </p:nvPr>
        </p:nvSpPr>
        <p:spPr/>
        <p:txBody>
          <a:bodyPr/>
          <a:lstStyle/>
          <a:p>
            <a:pPr>
              <a:defRPr/>
            </a:pPr>
            <a:fld id="{5132A01B-02F2-7643-A565-65EE232BD3F0}" type="slidenum">
              <a:rPr lang="en-US" smtClean="0"/>
              <a:pPr>
                <a:defRPr/>
              </a:pPr>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In the HMP ongue and cheek dataset, we can examine the compositional biplot of the entire dataset (after 0 substitiution and clr transformation), and see that the tongue and cheek samples separate well. This separation is robust to three different types of filtering.</a:t>
            </a:r>
          </a:p>
          <a:p>
            <a:endParaRPr lang="en-US">
              <a:latin typeface="Calibri" charset="0"/>
            </a:endParaRPr>
          </a:p>
          <a:p>
            <a:r>
              <a:rPr lang="en-US">
                <a:latin typeface="Calibri" charset="0"/>
              </a:rPr>
              <a:t>We can remove low variance OTUs, rare OTUs or OTUs that are present only in a few of the samples.</a:t>
            </a:r>
          </a:p>
          <a:p>
            <a:endParaRPr lang="en-US">
              <a:latin typeface="Calibri" charset="0"/>
            </a:endParaRPr>
          </a:p>
          <a:p>
            <a:r>
              <a:rPr lang="en-US">
                <a:latin typeface="Calibri" charset="0"/>
              </a:rPr>
              <a:t>In all cases we preserve the separation that we saw in the entire dataset. </a:t>
            </a:r>
          </a:p>
          <a:p>
            <a:endParaRPr lang="en-US">
              <a:latin typeface="Calibri" charset="0"/>
            </a:endParaRPr>
          </a:p>
          <a:p>
            <a:r>
              <a:rPr lang="en-US">
                <a:latin typeface="Calibri" charset="0"/>
              </a:rPr>
              <a:t>This works because we are examining the ratios between variables, not the abundance of variables. Thus, we are maintaining the ratios for the variables in common between the entire dataset and the sub-sets. This idea of sub-compositoinal coherence (non-contradictory answer upon subsetting) is central to the CoDa approach</a:t>
            </a:r>
          </a:p>
        </p:txBody>
      </p:sp>
      <p:sp>
        <p:nvSpPr>
          <p:cNvPr id="4" name="Slide Number Placeholder 3"/>
          <p:cNvSpPr>
            <a:spLocks noGrp="1"/>
          </p:cNvSpPr>
          <p:nvPr>
            <p:ph type="sldNum" sz="quarter" idx="5"/>
          </p:nvPr>
        </p:nvSpPr>
        <p:spPr/>
        <p:txBody>
          <a:bodyPr/>
          <a:lstStyle/>
          <a:p>
            <a:pPr>
              <a:defRPr/>
            </a:pPr>
            <a:fld id="{9820BC8E-4B38-144E-862B-D87522F6C408}" type="slidenum">
              <a:rPr lang="en-US" smtClean="0"/>
              <a:pPr>
                <a:defRPr/>
              </a:pPr>
              <a:t>20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Switching to the Human microbiome (HMP) dataset, and examining a set of bucchal mucosa (cheek) and tongue dorsum microbiome samples, we can see that the data will be exceedingly sparse.</a:t>
            </a:r>
          </a:p>
          <a:p>
            <a:endParaRPr lang="en-US">
              <a:latin typeface="Calibri" charset="0"/>
            </a:endParaRPr>
          </a:p>
          <a:p>
            <a:r>
              <a:rPr lang="en-US">
                <a:latin typeface="Calibri" charset="0"/>
              </a:rPr>
              <a:t>We can use a method similar to that suggested by Schurch to identify samples that are outliers, but on clr-transformed data this is much easier since we have a natural distance metric in clr transformed data-the Aitchison distance which is the euclidian distance between clr-transformed samples.</a:t>
            </a:r>
          </a:p>
          <a:p>
            <a:endParaRPr lang="en-US">
              <a:latin typeface="Calibri" charset="0"/>
            </a:endParaRPr>
          </a:p>
          <a:p>
            <a:r>
              <a:rPr lang="en-US">
                <a:latin typeface="Calibri" charset="0"/>
              </a:rPr>
              <a:t>In general we should discard outlier samples since they add noise. However, you must know the partition of the data beforehand</a:t>
            </a: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FFC6E3A9-66CE-4E4D-BB9F-ACA69E6F6189}" type="slidenum">
              <a:rPr lang="en-US" smtClean="0"/>
              <a:pPr>
                <a:defRPr/>
              </a:pPr>
              <a:t>25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32</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Differences between groups can be uncovered using the ALDEx2 method which uses a Bayesian approach to model the clr values for each OTU. In effect, this approach identifies OTUs that are reliably different and where this difference is robust to technical variation.</a:t>
            </a:r>
          </a:p>
          <a:p>
            <a:endParaRPr lang="en-US">
              <a:latin typeface="Calibri" charset="0"/>
            </a:endParaRPr>
          </a:p>
          <a:p>
            <a:r>
              <a:rPr lang="en-US">
                <a:latin typeface="Calibri" charset="0"/>
              </a:rPr>
              <a:t>The effect plot shows for each OTU, the difference between groups and the within-group dispersion. The dotted lines show the place in the plot where the difference and dispersion are equal. Effect sizes are much more robust than p values when finding ifferences. </a:t>
            </a:r>
          </a:p>
          <a:p>
            <a:endParaRPr lang="en-US">
              <a:latin typeface="Calibri" charset="0"/>
            </a:endParaRPr>
          </a:p>
          <a:p>
            <a:r>
              <a:rPr lang="en-US">
                <a:latin typeface="Calibri" charset="0"/>
              </a:rPr>
              <a:t>We can see that the vast majority of OTUs have more intra-group dispersion than between group difference, and in fact only a small subset of OTUs are reliably able to distinguish tongue and cheek microbiomes</a:t>
            </a:r>
          </a:p>
        </p:txBody>
      </p:sp>
      <p:sp>
        <p:nvSpPr>
          <p:cNvPr id="4" name="Slide Number Placeholder 3"/>
          <p:cNvSpPr>
            <a:spLocks noGrp="1"/>
          </p:cNvSpPr>
          <p:nvPr>
            <p:ph type="sldNum" sz="quarter" idx="5"/>
          </p:nvPr>
        </p:nvSpPr>
        <p:spPr/>
        <p:txBody>
          <a:bodyPr/>
          <a:lstStyle/>
          <a:p>
            <a:pPr>
              <a:defRPr/>
            </a:pPr>
            <a:fld id="{A7BCB3B6-A058-4D4A-868E-1C717F574101}" type="slidenum">
              <a:rPr lang="en-US" smtClean="0"/>
              <a:pPr>
                <a:defRPr/>
              </a:pPr>
              <a:t>35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36</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30FF6835-EE13-EE4D-8FC1-9280EEEE86C8}" type="datetime1">
              <a:rPr lang="en-CA" smtClean="0"/>
              <a:t>16-05-27</a:t>
            </a:fld>
            <a:endParaRPr lang="en-US"/>
          </a:p>
        </p:txBody>
      </p:sp>
      <p:sp>
        <p:nvSpPr>
          <p:cNvPr id="5" name="Footer Placeholder 4"/>
          <p:cNvSpPr>
            <a:spLocks noGrp="1"/>
          </p:cNvSpPr>
          <p:nvPr>
            <p:ph type="ftr" sz="quarter" idx="11"/>
          </p:nvPr>
        </p:nvSpPr>
        <p:spPr/>
        <p:txBody>
          <a:bodyPr/>
          <a:lstStyle/>
          <a:p>
            <a:r>
              <a:rPr lang="en-US" smtClean="0"/>
              <a:t>Tromso 2016</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1A60E2A0-CE68-704B-878E-E6941578BCA2}" type="datetime1">
              <a:rPr lang="en-CA" smtClean="0"/>
              <a:t>16-05-27</a:t>
            </a:fld>
            <a:endParaRPr lang="en-US"/>
          </a:p>
        </p:txBody>
      </p:sp>
      <p:sp>
        <p:nvSpPr>
          <p:cNvPr id="5" name="Footer Placeholder 4"/>
          <p:cNvSpPr>
            <a:spLocks noGrp="1"/>
          </p:cNvSpPr>
          <p:nvPr>
            <p:ph type="ftr" sz="quarter" idx="11"/>
          </p:nvPr>
        </p:nvSpPr>
        <p:spPr/>
        <p:txBody>
          <a:bodyPr/>
          <a:lstStyle/>
          <a:p>
            <a:r>
              <a:rPr lang="en-US" smtClean="0"/>
              <a:t>Tromso 2016</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8DAA99CD-8828-9649-9C62-6C6C4C3ECC5E}" type="datetime1">
              <a:rPr lang="en-CA" smtClean="0"/>
              <a:t>16-05-27</a:t>
            </a:fld>
            <a:endParaRPr lang="en-US"/>
          </a:p>
        </p:txBody>
      </p:sp>
      <p:sp>
        <p:nvSpPr>
          <p:cNvPr id="5" name="Footer Placeholder 4"/>
          <p:cNvSpPr>
            <a:spLocks noGrp="1"/>
          </p:cNvSpPr>
          <p:nvPr>
            <p:ph type="ftr" sz="quarter" idx="11"/>
          </p:nvPr>
        </p:nvSpPr>
        <p:spPr/>
        <p:txBody>
          <a:bodyPr/>
          <a:lstStyle/>
          <a:p>
            <a:r>
              <a:rPr lang="en-US" smtClean="0"/>
              <a:t>Tromso 2016</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E4D1942-73E2-0C4A-9BE2-E4F5B38B87C6}" type="datetime1">
              <a:rPr lang="en-CA" smtClean="0"/>
              <a:t>16-05-27</a:t>
            </a:fld>
            <a:endParaRPr lang="en-US"/>
          </a:p>
        </p:txBody>
      </p:sp>
      <p:sp>
        <p:nvSpPr>
          <p:cNvPr id="5" name="Footer Placeholder 4"/>
          <p:cNvSpPr>
            <a:spLocks noGrp="1"/>
          </p:cNvSpPr>
          <p:nvPr>
            <p:ph type="ftr" sz="quarter" idx="11"/>
          </p:nvPr>
        </p:nvSpPr>
        <p:spPr/>
        <p:txBody>
          <a:bodyPr/>
          <a:lstStyle/>
          <a:p>
            <a:r>
              <a:rPr lang="en-US" smtClean="0"/>
              <a:t>Tromso 2016</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75C64570-5FED-894C-8763-823C1D8F5602}" type="datetime1">
              <a:rPr lang="en-CA" smtClean="0"/>
              <a:t>16-05-27</a:t>
            </a:fld>
            <a:endParaRPr lang="en-US"/>
          </a:p>
        </p:txBody>
      </p:sp>
      <p:sp>
        <p:nvSpPr>
          <p:cNvPr id="5" name="Footer Placeholder 4"/>
          <p:cNvSpPr>
            <a:spLocks noGrp="1"/>
          </p:cNvSpPr>
          <p:nvPr>
            <p:ph type="ftr" sz="quarter" idx="11"/>
          </p:nvPr>
        </p:nvSpPr>
        <p:spPr/>
        <p:txBody>
          <a:bodyPr/>
          <a:lstStyle/>
          <a:p>
            <a:r>
              <a:rPr lang="en-US" smtClean="0"/>
              <a:t>Tromso 2016</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F1AA5B47-64E4-F045-B301-88989ACBF167}" type="datetime1">
              <a:rPr lang="en-CA" smtClean="0"/>
              <a:t>16-05-27</a:t>
            </a:fld>
            <a:endParaRPr lang="en-US"/>
          </a:p>
        </p:txBody>
      </p:sp>
      <p:sp>
        <p:nvSpPr>
          <p:cNvPr id="6" name="Footer Placeholder 5"/>
          <p:cNvSpPr>
            <a:spLocks noGrp="1"/>
          </p:cNvSpPr>
          <p:nvPr>
            <p:ph type="ftr" sz="quarter" idx="11"/>
          </p:nvPr>
        </p:nvSpPr>
        <p:spPr/>
        <p:txBody>
          <a:bodyPr/>
          <a:lstStyle/>
          <a:p>
            <a:r>
              <a:rPr lang="en-US" smtClean="0"/>
              <a:t>Tromso 2016</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5A2E4FC5-D068-6F4F-921D-71FEEB53928C}" type="datetime1">
              <a:rPr lang="en-CA" smtClean="0"/>
              <a:t>16-05-27</a:t>
            </a:fld>
            <a:endParaRPr lang="en-US"/>
          </a:p>
        </p:txBody>
      </p:sp>
      <p:sp>
        <p:nvSpPr>
          <p:cNvPr id="8" name="Footer Placeholder 7"/>
          <p:cNvSpPr>
            <a:spLocks noGrp="1"/>
          </p:cNvSpPr>
          <p:nvPr>
            <p:ph type="ftr" sz="quarter" idx="11"/>
          </p:nvPr>
        </p:nvSpPr>
        <p:spPr/>
        <p:txBody>
          <a:bodyPr/>
          <a:lstStyle/>
          <a:p>
            <a:r>
              <a:rPr lang="en-US" smtClean="0"/>
              <a:t>Tromso 2016</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C9B1A918-47CB-F446-882E-71BF06E4CE2F}" type="datetime1">
              <a:rPr lang="en-CA" smtClean="0"/>
              <a:t>16-05-27</a:t>
            </a:fld>
            <a:endParaRPr lang="en-US"/>
          </a:p>
        </p:txBody>
      </p:sp>
      <p:sp>
        <p:nvSpPr>
          <p:cNvPr id="4" name="Footer Placeholder 3"/>
          <p:cNvSpPr>
            <a:spLocks noGrp="1"/>
          </p:cNvSpPr>
          <p:nvPr>
            <p:ph type="ftr" sz="quarter" idx="11"/>
          </p:nvPr>
        </p:nvSpPr>
        <p:spPr/>
        <p:txBody>
          <a:bodyPr/>
          <a:lstStyle/>
          <a:p>
            <a:r>
              <a:rPr lang="en-US" smtClean="0"/>
              <a:t>Tromso 2016</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D4D684-DD08-9044-8C82-4EC2341C5890}" type="datetime1">
              <a:rPr lang="en-CA" smtClean="0"/>
              <a:t>16-05-27</a:t>
            </a:fld>
            <a:endParaRPr lang="en-US"/>
          </a:p>
        </p:txBody>
      </p:sp>
      <p:sp>
        <p:nvSpPr>
          <p:cNvPr id="3" name="Footer Placeholder 2"/>
          <p:cNvSpPr>
            <a:spLocks noGrp="1"/>
          </p:cNvSpPr>
          <p:nvPr>
            <p:ph type="ftr" sz="quarter" idx="11"/>
          </p:nvPr>
        </p:nvSpPr>
        <p:spPr/>
        <p:txBody>
          <a:bodyPr/>
          <a:lstStyle/>
          <a:p>
            <a:r>
              <a:rPr lang="en-US" smtClean="0"/>
              <a:t>Tromso 2016</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E11700DF-F132-FC4C-8B27-B0EFD9CF7F42}" type="datetime1">
              <a:rPr lang="en-CA" smtClean="0"/>
              <a:t>16-05-27</a:t>
            </a:fld>
            <a:endParaRPr lang="en-US"/>
          </a:p>
        </p:txBody>
      </p:sp>
      <p:sp>
        <p:nvSpPr>
          <p:cNvPr id="6" name="Footer Placeholder 5"/>
          <p:cNvSpPr>
            <a:spLocks noGrp="1"/>
          </p:cNvSpPr>
          <p:nvPr>
            <p:ph type="ftr" sz="quarter" idx="11"/>
          </p:nvPr>
        </p:nvSpPr>
        <p:spPr/>
        <p:txBody>
          <a:bodyPr/>
          <a:lstStyle/>
          <a:p>
            <a:r>
              <a:rPr lang="en-US" smtClean="0"/>
              <a:t>Tromso 2016</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85FF3099-ADB7-D44D-BA94-3EB0A5522204}" type="datetime1">
              <a:rPr lang="en-CA" smtClean="0"/>
              <a:t>16-05-27</a:t>
            </a:fld>
            <a:endParaRPr lang="en-US"/>
          </a:p>
        </p:txBody>
      </p:sp>
      <p:sp>
        <p:nvSpPr>
          <p:cNvPr id="6" name="Footer Placeholder 5"/>
          <p:cNvSpPr>
            <a:spLocks noGrp="1"/>
          </p:cNvSpPr>
          <p:nvPr>
            <p:ph type="ftr" sz="quarter" idx="11"/>
          </p:nvPr>
        </p:nvSpPr>
        <p:spPr/>
        <p:txBody>
          <a:bodyPr/>
          <a:lstStyle/>
          <a:p>
            <a:r>
              <a:rPr lang="en-US" smtClean="0"/>
              <a:t>Tromso 2016</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BE0D9E-E449-5A4A-9A22-B733E6D1C723}" type="datetime1">
              <a:rPr lang="en-CA" smtClean="0"/>
              <a:t>16-05-27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Tromso 2016</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 Id="rId3" Type="http://schemas.openxmlformats.org/officeDocument/2006/relationships/image" Target="../media/image1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1.png"/><Relationship Id="rId9" Type="http://schemas.openxmlformats.org/officeDocument/2006/relationships/image" Target="../media/image47.png"/><Relationship Id="rId10"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Compositional Data Analysis: a better way to analyze high throughput sequencing data</a:t>
            </a:r>
          </a:p>
        </p:txBody>
      </p:sp>
      <p:sp>
        <p:nvSpPr>
          <p:cNvPr id="3" name="Subtitle 2"/>
          <p:cNvSpPr>
            <a:spLocks noGrp="1"/>
          </p:cNvSpPr>
          <p:nvPr>
            <p:ph type="subTitle" idx="1"/>
          </p:nvPr>
        </p:nvSpPr>
        <p:spPr/>
        <p:txBody>
          <a:bodyPr>
            <a:normAutofit/>
          </a:bodyPr>
          <a:lstStyle/>
          <a:p>
            <a:r>
              <a:rPr lang="en-US" dirty="0" smtClean="0"/>
              <a:t>Greg Gloor</a:t>
            </a:r>
          </a:p>
          <a:p>
            <a:r>
              <a:rPr lang="en-US" dirty="0" smtClean="0"/>
              <a:t>Dep’t of Biochemistry</a:t>
            </a:r>
          </a:p>
          <a:p>
            <a:r>
              <a:rPr lang="en-US" dirty="0" smtClean="0"/>
              <a:t>University of Western Ontario</a:t>
            </a:r>
            <a:endParaRPr lang="en-US" dirty="0"/>
          </a:p>
        </p:txBody>
      </p:sp>
      <p:sp>
        <p:nvSpPr>
          <p:cNvPr id="4" name="Footer Placeholder 3"/>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1536234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lstStyle/>
          <a:p>
            <a:pPr eaLnBrk="1" hangingPunct="1"/>
            <a:r>
              <a:rPr lang="en-US">
                <a:latin typeface="Calibri" charset="0"/>
              </a:rPr>
              <a:t>Effect of a constant sum?</a:t>
            </a: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p:txBody>
          <a:bodyPr/>
          <a:lstStyle/>
          <a:p>
            <a:pPr marL="0" indent="0" algn="ctr" eaLnBrk="1" hangingPunct="1">
              <a:buFont typeface="Arial" charset="0"/>
              <a:buNone/>
              <a:defRPr/>
            </a:pPr>
            <a:endParaRPr lang="en-US" b="1" dirty="0" smtClean="0">
              <a:latin typeface="Calibri" charset="0"/>
            </a:endParaRPr>
          </a:p>
          <a:p>
            <a:pPr eaLnBrk="1" hangingPunct="1">
              <a:defRPr/>
            </a:pPr>
            <a:r>
              <a:rPr lang="en-US" dirty="0" smtClean="0">
                <a:latin typeface="Calibri" charset="0"/>
              </a:rPr>
              <a:t>Correlation/</a:t>
            </a:r>
            <a:r>
              <a:rPr lang="en-US" dirty="0" err="1" smtClean="0">
                <a:latin typeface="Calibri" charset="0"/>
              </a:rPr>
              <a:t>covariation</a:t>
            </a:r>
            <a:r>
              <a:rPr lang="en-US" dirty="0" smtClean="0">
                <a:latin typeface="Calibri" charset="0"/>
              </a:rPr>
              <a:t> </a:t>
            </a:r>
          </a:p>
          <a:p>
            <a:pPr lvl="1" eaLnBrk="1" hangingPunct="1">
              <a:defRPr/>
            </a:pPr>
            <a:r>
              <a:rPr lang="en-US" sz="2400" dirty="0" smtClean="0">
                <a:latin typeface="Calibri" charset="0"/>
              </a:rPr>
              <a:t>Ordination (PCA), clustering, networks</a:t>
            </a:r>
          </a:p>
          <a:p>
            <a:pPr eaLnBrk="1" hangingPunct="1">
              <a:defRPr/>
            </a:pPr>
            <a:r>
              <a:rPr lang="en-US" dirty="0" err="1" smtClean="0">
                <a:latin typeface="Calibri" charset="0"/>
              </a:rPr>
              <a:t>Subcompositonal</a:t>
            </a:r>
            <a:r>
              <a:rPr lang="en-US" dirty="0" smtClean="0">
                <a:latin typeface="Calibri" charset="0"/>
              </a:rPr>
              <a:t> incoherence</a:t>
            </a:r>
          </a:p>
          <a:p>
            <a:pPr lvl="1" eaLnBrk="1" hangingPunct="1">
              <a:defRPr/>
            </a:pPr>
            <a:r>
              <a:rPr lang="en-US" sz="2400" dirty="0" smtClean="0">
                <a:latin typeface="Calibri" charset="0"/>
              </a:rPr>
              <a:t>Normalization, rarefaction, </a:t>
            </a:r>
            <a:r>
              <a:rPr lang="en-US" sz="2400" dirty="0" err="1" smtClean="0">
                <a:latin typeface="Calibri" charset="0"/>
              </a:rPr>
              <a:t>subsetting</a:t>
            </a:r>
            <a:r>
              <a:rPr lang="en-US" sz="2400" dirty="0" smtClean="0">
                <a:latin typeface="Calibri" charset="0"/>
              </a:rPr>
              <a:t>, aggregation</a:t>
            </a:r>
          </a:p>
          <a:p>
            <a:pPr eaLnBrk="1" hangingPunct="1">
              <a:defRPr/>
            </a:pPr>
            <a:r>
              <a:rPr lang="en-US" dirty="0" smtClean="0">
                <a:solidFill>
                  <a:srgbClr val="A6A6A6"/>
                </a:solidFill>
                <a:latin typeface="Calibri" charset="0"/>
              </a:rPr>
              <a:t>Noise is greatest at low count margin</a:t>
            </a:r>
          </a:p>
          <a:p>
            <a:pPr lvl="1" eaLnBrk="1" hangingPunct="1">
              <a:defRPr/>
            </a:pPr>
            <a:r>
              <a:rPr lang="en-US" dirty="0" smtClean="0">
                <a:solidFill>
                  <a:srgbClr val="A6A6A6"/>
                </a:solidFill>
                <a:latin typeface="Calibri" charset="0"/>
              </a:rPr>
              <a:t>Often ‘most significant’ is least abundant</a:t>
            </a:r>
          </a:p>
          <a:p>
            <a:pPr marL="0" indent="0" eaLnBrk="1" hangingPunct="1">
              <a:buFont typeface="Arial" charset="0"/>
              <a:buNone/>
              <a:defRPr/>
            </a:pPr>
            <a:endParaRPr lang="en-US" dirty="0">
              <a:latin typeface="Calibri" charset="0"/>
            </a:endParaRPr>
          </a:p>
        </p:txBody>
      </p:sp>
      <p:sp>
        <p:nvSpPr>
          <p:cNvPr id="15362" name="Title 1"/>
          <p:cNvSpPr>
            <a:spLocks noGrp="1"/>
          </p:cNvSpPr>
          <p:nvPr>
            <p:ph type="title"/>
          </p:nvPr>
        </p:nvSpPr>
        <p:spPr/>
        <p:txBody>
          <a:bodyPr>
            <a:normAutofit fontScale="90000"/>
          </a:bodyPr>
          <a:lstStyle/>
          <a:p>
            <a:pPr eaLnBrk="1" hangingPunct="1"/>
            <a:r>
              <a:rPr lang="en-US" u="sng" dirty="0">
                <a:latin typeface="Calibri" charset="0"/>
              </a:rPr>
              <a:t>We are working in the wrong </a:t>
            </a:r>
            <a:r>
              <a:rPr lang="en-US" u="sng" dirty="0" smtClean="0">
                <a:latin typeface="Calibri" charset="0"/>
              </a:rPr>
              <a:t>geometry</a:t>
            </a:r>
            <a:endParaRPr lang="en-US" u="sng" dirty="0">
              <a:latin typeface="Calibri" charset="0"/>
            </a:endParaRPr>
          </a:p>
        </p:txBody>
      </p:sp>
      <p:sp>
        <p:nvSpPr>
          <p:cNvPr id="2" name="Footer Placeholder 1"/>
          <p:cNvSpPr>
            <a:spLocks noGrp="1"/>
          </p:cNvSpPr>
          <p:nvPr>
            <p:ph type="ftr" sz="quarter" idx="11"/>
          </p:nvPr>
        </p:nvSpPr>
        <p:spPr/>
        <p:txBody>
          <a:bodyPr/>
          <a:lstStyle/>
          <a:p>
            <a:r>
              <a:rPr lang="en-US" smtClean="0"/>
              <a:t>Tromso 2016</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321234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and </a:t>
            </a:r>
            <a:r>
              <a:rPr lang="en-US" dirty="0" err="1" smtClean="0"/>
              <a:t>subcompositions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173352923"/>
              </p:ext>
            </p:extLst>
          </p:nvPr>
        </p:nvGraphicFramePr>
        <p:xfrm>
          <a:off x="1706726" y="1656264"/>
          <a:ext cx="3240000" cy="1219199"/>
        </p:xfrm>
        <a:graphic>
          <a:graphicData uri="http://schemas.openxmlformats.org/drawingml/2006/table">
            <a:tbl>
              <a:tblPr firstRow="1" firstCol="1" bandRow="1">
                <a:tableStyleId>{5C22544A-7EE6-4342-B048-85BDC9FD1C3A}</a:tableStyleId>
              </a:tblPr>
              <a:tblGrid>
                <a:gridCol w="648000"/>
                <a:gridCol w="648000"/>
                <a:gridCol w="648000"/>
                <a:gridCol w="648000"/>
                <a:gridCol w="648000"/>
              </a:tblGrid>
              <a:tr h="251987">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c>
                  <a:txBody>
                    <a:bodyPr/>
                    <a:lstStyle/>
                    <a:p>
                      <a:r>
                        <a:rPr lang="en-US" sz="1400" dirty="0" smtClean="0"/>
                        <a:t>D</a:t>
                      </a:r>
                      <a:endParaRPr lang="en-US" sz="1400" dirty="0"/>
                    </a:p>
                  </a:txBody>
                  <a:tcPr/>
                </a:tc>
              </a:tr>
              <a:tr h="251987">
                <a:tc>
                  <a:txBody>
                    <a:bodyPr/>
                    <a:lstStyle/>
                    <a:p>
                      <a:r>
                        <a:rPr lang="en-US" sz="1400" dirty="0" smtClean="0"/>
                        <a:t>S1</a:t>
                      </a:r>
                      <a:endParaRPr lang="en-US" sz="1400" dirty="0"/>
                    </a:p>
                  </a:txBody>
                  <a:tcPr/>
                </a:tc>
                <a:tc>
                  <a:txBody>
                    <a:bodyPr/>
                    <a:lstStyle/>
                    <a:p>
                      <a:r>
                        <a:rPr lang="en-US" sz="1400" dirty="0" smtClean="0"/>
                        <a:t>470</a:t>
                      </a:r>
                      <a:endParaRPr lang="en-US" sz="1400" dirty="0"/>
                    </a:p>
                  </a:txBody>
                  <a:tcPr/>
                </a:tc>
                <a:tc>
                  <a:txBody>
                    <a:bodyPr/>
                    <a:lstStyle/>
                    <a:p>
                      <a:r>
                        <a:rPr lang="en-US" sz="1400" dirty="0" smtClean="0"/>
                        <a:t>66</a:t>
                      </a:r>
                      <a:endParaRPr lang="en-US" sz="1400" dirty="0"/>
                    </a:p>
                  </a:txBody>
                  <a:tcPr/>
                </a:tc>
                <a:tc>
                  <a:txBody>
                    <a:bodyPr/>
                    <a:lstStyle/>
                    <a:p>
                      <a:r>
                        <a:rPr lang="en-US" sz="1400" dirty="0" smtClean="0"/>
                        <a:t>839</a:t>
                      </a:r>
                      <a:endParaRPr lang="en-US" sz="1400" dirty="0"/>
                    </a:p>
                  </a:txBody>
                  <a:tcPr/>
                </a:tc>
                <a:tc>
                  <a:txBody>
                    <a:bodyPr/>
                    <a:lstStyle/>
                    <a:p>
                      <a:r>
                        <a:rPr lang="en-US" sz="1400" dirty="0" smtClean="0"/>
                        <a:t>751</a:t>
                      </a:r>
                      <a:endParaRPr lang="en-US" sz="1400" dirty="0"/>
                    </a:p>
                  </a:txBody>
                  <a:tcPr/>
                </a:tc>
              </a:tr>
              <a:tr h="251987">
                <a:tc>
                  <a:txBody>
                    <a:bodyPr/>
                    <a:lstStyle/>
                    <a:p>
                      <a:r>
                        <a:rPr lang="en-US" sz="1400" dirty="0" smtClean="0"/>
                        <a:t>S2</a:t>
                      </a:r>
                      <a:endParaRPr lang="en-US" sz="1400" dirty="0"/>
                    </a:p>
                  </a:txBody>
                  <a:tcPr/>
                </a:tc>
                <a:tc>
                  <a:txBody>
                    <a:bodyPr/>
                    <a:lstStyle/>
                    <a:p>
                      <a:r>
                        <a:rPr lang="en-US" sz="1400" dirty="0" smtClean="0"/>
                        <a:t>541</a:t>
                      </a:r>
                      <a:endParaRPr lang="en-US" sz="1400" dirty="0"/>
                    </a:p>
                  </a:txBody>
                  <a:tcPr/>
                </a:tc>
                <a:tc>
                  <a:txBody>
                    <a:bodyPr/>
                    <a:lstStyle/>
                    <a:p>
                      <a:r>
                        <a:rPr lang="en-US" sz="1400" dirty="0" smtClean="0"/>
                        <a:t>569</a:t>
                      </a:r>
                      <a:endParaRPr lang="en-US" sz="1400" dirty="0"/>
                    </a:p>
                  </a:txBody>
                  <a:tcPr/>
                </a:tc>
                <a:tc>
                  <a:txBody>
                    <a:bodyPr/>
                    <a:lstStyle/>
                    <a:p>
                      <a:r>
                        <a:rPr lang="en-US" sz="1400" dirty="0" smtClean="0"/>
                        <a:t>787</a:t>
                      </a:r>
                      <a:endParaRPr lang="en-US" sz="1400" dirty="0"/>
                    </a:p>
                  </a:txBody>
                  <a:tcPr/>
                </a:tc>
                <a:tc>
                  <a:txBody>
                    <a:bodyPr/>
                    <a:lstStyle/>
                    <a:p>
                      <a:r>
                        <a:rPr lang="en-US" sz="1400" dirty="0" smtClean="0"/>
                        <a:t>512</a:t>
                      </a:r>
                      <a:endParaRPr lang="en-US" sz="1400" dirty="0"/>
                    </a:p>
                  </a:txBody>
                  <a:tcPr/>
                </a:tc>
              </a:tr>
              <a:tr h="251987">
                <a:tc>
                  <a:txBody>
                    <a:bodyPr/>
                    <a:lstStyle/>
                    <a:p>
                      <a:r>
                        <a:rPr lang="en-US" sz="1400" dirty="0" smtClean="0"/>
                        <a:t>S3</a:t>
                      </a:r>
                      <a:endParaRPr lang="en-US" sz="1400" dirty="0"/>
                    </a:p>
                  </a:txBody>
                  <a:tcPr/>
                </a:tc>
                <a:tc>
                  <a:txBody>
                    <a:bodyPr/>
                    <a:lstStyle/>
                    <a:p>
                      <a:r>
                        <a:rPr lang="en-US" sz="1400" dirty="0" smtClean="0"/>
                        <a:t>167</a:t>
                      </a:r>
                      <a:endParaRPr lang="en-US" sz="1400" dirty="0"/>
                    </a:p>
                  </a:txBody>
                  <a:tcPr/>
                </a:tc>
                <a:tc>
                  <a:txBody>
                    <a:bodyPr/>
                    <a:lstStyle/>
                    <a:p>
                      <a:r>
                        <a:rPr lang="en-US" sz="1400" dirty="0" smtClean="0"/>
                        <a:t>906</a:t>
                      </a:r>
                      <a:endParaRPr lang="en-US" sz="1400" dirty="0"/>
                    </a:p>
                  </a:txBody>
                  <a:tcPr/>
                </a:tc>
                <a:tc>
                  <a:txBody>
                    <a:bodyPr/>
                    <a:lstStyle/>
                    <a:p>
                      <a:r>
                        <a:rPr lang="en-US" sz="1400" dirty="0" smtClean="0"/>
                        <a:t>959</a:t>
                      </a:r>
                      <a:endParaRPr lang="en-US" sz="1400" dirty="0"/>
                    </a:p>
                  </a:txBody>
                  <a:tcPr/>
                </a:tc>
                <a:tc>
                  <a:txBody>
                    <a:bodyPr/>
                    <a:lstStyle/>
                    <a:p>
                      <a:r>
                        <a:rPr lang="en-US" sz="1400" dirty="0" smtClean="0"/>
                        <a:t>504</a:t>
                      </a:r>
                      <a:endParaRPr lang="en-US" sz="14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450828662"/>
              </p:ext>
            </p:extLst>
          </p:nvPr>
        </p:nvGraphicFramePr>
        <p:xfrm>
          <a:off x="5101043" y="1434352"/>
          <a:ext cx="3240000" cy="1523999"/>
        </p:xfrm>
        <a:graphic>
          <a:graphicData uri="http://schemas.openxmlformats.org/drawingml/2006/table">
            <a:tbl>
              <a:tblPr firstRow="1" firstCol="1" bandRow="1">
                <a:tableStyleId>{5C22544A-7EE6-4342-B048-85BDC9FD1C3A}</a:tableStyleId>
              </a:tblPr>
              <a:tblGrid>
                <a:gridCol w="648000"/>
                <a:gridCol w="648000"/>
                <a:gridCol w="648000"/>
                <a:gridCol w="648000"/>
                <a:gridCol w="648000"/>
              </a:tblGrid>
              <a:tr h="203292">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c>
                  <a:txBody>
                    <a:bodyPr/>
                    <a:lstStyle/>
                    <a:p>
                      <a:r>
                        <a:rPr lang="en-US" sz="1400" dirty="0" smtClean="0"/>
                        <a:t>D</a:t>
                      </a:r>
                      <a:endParaRPr lang="en-US" sz="1400" dirty="0"/>
                    </a:p>
                  </a:txBody>
                  <a:tcPr/>
                </a:tc>
              </a:tr>
              <a:tr h="288000">
                <a:tc>
                  <a:txBody>
                    <a:bodyPr/>
                    <a:lstStyle/>
                    <a:p>
                      <a:r>
                        <a:rPr lang="en-US" sz="1400" dirty="0" smtClean="0"/>
                        <a:t>A</a:t>
                      </a: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-0.69</a:t>
                      </a:r>
                      <a:endParaRPr lang="en-US" sz="1400" dirty="0"/>
                    </a:p>
                  </a:txBody>
                  <a:tcPr/>
                </a:tc>
                <a:tc>
                  <a:txBody>
                    <a:bodyPr/>
                    <a:lstStyle/>
                    <a:p>
                      <a:pPr algn="r"/>
                      <a:r>
                        <a:rPr lang="en-US" sz="1400" b="1" dirty="0" smtClean="0">
                          <a:solidFill>
                            <a:srgbClr val="0000FF"/>
                          </a:solidFill>
                        </a:rPr>
                        <a:t>-0.99</a:t>
                      </a:r>
                      <a:endParaRPr lang="en-US" sz="1400" b="1" dirty="0">
                        <a:solidFill>
                          <a:srgbClr val="0000FF"/>
                        </a:solidFill>
                      </a:endParaRPr>
                    </a:p>
                  </a:txBody>
                  <a:tcPr/>
                </a:tc>
                <a:tc>
                  <a:txBody>
                    <a:bodyPr/>
                    <a:lstStyle/>
                    <a:p>
                      <a:pPr algn="r"/>
                      <a:r>
                        <a:rPr lang="en-US" sz="1400" dirty="0" smtClean="0"/>
                        <a:t>0.36</a:t>
                      </a:r>
                      <a:endParaRPr lang="en-US" sz="1400" dirty="0"/>
                    </a:p>
                  </a:txBody>
                  <a:tcPr/>
                </a:tc>
              </a:tr>
              <a:tr h="288000">
                <a:tc>
                  <a:txBody>
                    <a:bodyPr/>
                    <a:lstStyle/>
                    <a:p>
                      <a:r>
                        <a:rPr lang="en-US" sz="1400" dirty="0" smtClean="0"/>
                        <a:t>B</a:t>
                      </a: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b="1" dirty="0" smtClean="0">
                          <a:solidFill>
                            <a:srgbClr val="FF0000"/>
                          </a:solidFill>
                        </a:rPr>
                        <a:t>0.59</a:t>
                      </a:r>
                      <a:endParaRPr lang="en-US" sz="1400" b="1" dirty="0">
                        <a:solidFill>
                          <a:srgbClr val="FF0000"/>
                        </a:solidFill>
                      </a:endParaRPr>
                    </a:p>
                  </a:txBody>
                  <a:tcPr/>
                </a:tc>
                <a:tc>
                  <a:txBody>
                    <a:bodyPr/>
                    <a:lstStyle/>
                    <a:p>
                      <a:pPr algn="r"/>
                      <a:r>
                        <a:rPr lang="en-US" sz="1400" dirty="0" smtClean="0"/>
                        <a:t>-0.93</a:t>
                      </a:r>
                      <a:endParaRPr lang="en-US" sz="1400" dirty="0"/>
                    </a:p>
                  </a:txBody>
                  <a:tcPr/>
                </a:tc>
              </a:tr>
              <a:tr h="288000">
                <a:tc>
                  <a:txBody>
                    <a:bodyPr/>
                    <a:lstStyle/>
                    <a:p>
                      <a:r>
                        <a:rPr lang="en-US" sz="1400" dirty="0" smtClean="0"/>
                        <a:t>C</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-0.25</a:t>
                      </a:r>
                      <a:endParaRPr lang="en-US" sz="1400" dirty="0"/>
                    </a:p>
                  </a:txBody>
                  <a:tcPr/>
                </a:tc>
              </a:tr>
              <a:tr h="288000">
                <a:tc>
                  <a:txBody>
                    <a:bodyPr/>
                    <a:lstStyle/>
                    <a:p>
                      <a:r>
                        <a:rPr lang="en-US" sz="1400" dirty="0" smtClean="0"/>
                        <a:t>D</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218930280"/>
              </p:ext>
            </p:extLst>
          </p:nvPr>
        </p:nvGraphicFramePr>
        <p:xfrm>
          <a:off x="1706726" y="3280430"/>
          <a:ext cx="3240000" cy="1219199"/>
        </p:xfrm>
        <a:graphic>
          <a:graphicData uri="http://schemas.openxmlformats.org/drawingml/2006/table">
            <a:tbl>
              <a:tblPr firstRow="1" firstCol="1" bandRow="1">
                <a:tableStyleId>{5C22544A-7EE6-4342-B048-85BDC9FD1C3A}</a:tableStyleId>
              </a:tblPr>
              <a:tblGrid>
                <a:gridCol w="648000"/>
                <a:gridCol w="648000"/>
                <a:gridCol w="648000"/>
                <a:gridCol w="648000"/>
                <a:gridCol w="648000"/>
              </a:tblGrid>
              <a:tr h="299673">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c>
                  <a:txBody>
                    <a:bodyPr/>
                    <a:lstStyle/>
                    <a:p>
                      <a:r>
                        <a:rPr lang="en-US" sz="1400" dirty="0" smtClean="0"/>
                        <a:t>D</a:t>
                      </a:r>
                      <a:endParaRPr lang="en-US" sz="1400" dirty="0"/>
                    </a:p>
                  </a:txBody>
                  <a:tcPr/>
                </a:tc>
              </a:tr>
              <a:tr h="270000">
                <a:tc>
                  <a:txBody>
                    <a:bodyPr/>
                    <a:lstStyle/>
                    <a:p>
                      <a:r>
                        <a:rPr lang="en-US" sz="1400" dirty="0" smtClean="0"/>
                        <a:t>S1</a:t>
                      </a:r>
                      <a:endParaRPr lang="en-US" sz="1400" dirty="0"/>
                    </a:p>
                  </a:txBody>
                  <a:tcPr/>
                </a:tc>
                <a:tc>
                  <a:txBody>
                    <a:bodyPr/>
                    <a:lstStyle/>
                    <a:p>
                      <a:r>
                        <a:rPr lang="en-US" sz="1400" dirty="0" smtClean="0"/>
                        <a:t>.221</a:t>
                      </a:r>
                      <a:endParaRPr lang="en-US" sz="1400" dirty="0"/>
                    </a:p>
                  </a:txBody>
                  <a:tcPr/>
                </a:tc>
                <a:tc>
                  <a:txBody>
                    <a:bodyPr/>
                    <a:lstStyle/>
                    <a:p>
                      <a:r>
                        <a:rPr lang="en-US" sz="1400" dirty="0" smtClean="0"/>
                        <a:t>.031</a:t>
                      </a:r>
                      <a:endParaRPr lang="en-US" sz="1400" dirty="0"/>
                    </a:p>
                  </a:txBody>
                  <a:tcPr/>
                </a:tc>
                <a:tc>
                  <a:txBody>
                    <a:bodyPr/>
                    <a:lstStyle/>
                    <a:p>
                      <a:r>
                        <a:rPr lang="en-US" sz="1400" dirty="0" smtClean="0"/>
                        <a:t>.394</a:t>
                      </a:r>
                      <a:endParaRPr lang="en-US" sz="1400" dirty="0"/>
                    </a:p>
                  </a:txBody>
                  <a:tcPr/>
                </a:tc>
                <a:tc>
                  <a:txBody>
                    <a:bodyPr/>
                    <a:lstStyle/>
                    <a:p>
                      <a:r>
                        <a:rPr lang="en-US" sz="1400" dirty="0" smtClean="0"/>
                        <a:t>.353</a:t>
                      </a:r>
                      <a:endParaRPr lang="en-US" sz="1400" dirty="0"/>
                    </a:p>
                  </a:txBody>
                  <a:tcPr/>
                </a:tc>
              </a:tr>
              <a:tr h="270000">
                <a:tc>
                  <a:txBody>
                    <a:bodyPr/>
                    <a:lstStyle/>
                    <a:p>
                      <a:r>
                        <a:rPr lang="en-US" sz="1400" dirty="0" smtClean="0"/>
                        <a:t>S2</a:t>
                      </a:r>
                      <a:endParaRPr lang="en-US" sz="1400" dirty="0"/>
                    </a:p>
                  </a:txBody>
                  <a:tcPr/>
                </a:tc>
                <a:tc>
                  <a:txBody>
                    <a:bodyPr/>
                    <a:lstStyle/>
                    <a:p>
                      <a:r>
                        <a:rPr lang="en-US" sz="1400" dirty="0" smtClean="0"/>
                        <a:t>.224</a:t>
                      </a:r>
                      <a:endParaRPr lang="en-US" sz="1400" dirty="0"/>
                    </a:p>
                  </a:txBody>
                  <a:tcPr/>
                </a:tc>
                <a:tc>
                  <a:txBody>
                    <a:bodyPr/>
                    <a:lstStyle/>
                    <a:p>
                      <a:r>
                        <a:rPr lang="en-US" sz="1400" dirty="0" smtClean="0"/>
                        <a:t>.236</a:t>
                      </a:r>
                      <a:endParaRPr lang="en-US" sz="1400" dirty="0"/>
                    </a:p>
                  </a:txBody>
                  <a:tcPr/>
                </a:tc>
                <a:tc>
                  <a:txBody>
                    <a:bodyPr/>
                    <a:lstStyle/>
                    <a:p>
                      <a:r>
                        <a:rPr lang="en-US" sz="1400" dirty="0" smtClean="0"/>
                        <a:t>.327</a:t>
                      </a:r>
                      <a:endParaRPr lang="en-US" sz="1400" dirty="0"/>
                    </a:p>
                  </a:txBody>
                  <a:tcPr/>
                </a:tc>
                <a:tc>
                  <a:txBody>
                    <a:bodyPr/>
                    <a:lstStyle/>
                    <a:p>
                      <a:r>
                        <a:rPr lang="en-US" sz="1400" dirty="0" smtClean="0"/>
                        <a:t>.212</a:t>
                      </a:r>
                      <a:endParaRPr lang="en-US" sz="1400" dirty="0"/>
                    </a:p>
                  </a:txBody>
                  <a:tcPr/>
                </a:tc>
              </a:tr>
              <a:tr h="270000">
                <a:tc>
                  <a:txBody>
                    <a:bodyPr/>
                    <a:lstStyle/>
                    <a:p>
                      <a:r>
                        <a:rPr lang="en-US" sz="1400" dirty="0" smtClean="0"/>
                        <a:t>S3</a:t>
                      </a:r>
                      <a:endParaRPr lang="en-US" sz="1400" dirty="0"/>
                    </a:p>
                  </a:txBody>
                  <a:tcPr/>
                </a:tc>
                <a:tc>
                  <a:txBody>
                    <a:bodyPr/>
                    <a:lstStyle/>
                    <a:p>
                      <a:r>
                        <a:rPr lang="en-US" sz="1400" dirty="0" smtClean="0"/>
                        <a:t>.066</a:t>
                      </a:r>
                      <a:endParaRPr lang="en-US" sz="1400" dirty="0"/>
                    </a:p>
                  </a:txBody>
                  <a:tcPr/>
                </a:tc>
                <a:tc>
                  <a:txBody>
                    <a:bodyPr/>
                    <a:lstStyle/>
                    <a:p>
                      <a:r>
                        <a:rPr lang="en-US" sz="1400" dirty="0" smtClean="0"/>
                        <a:t>.357</a:t>
                      </a:r>
                      <a:endParaRPr lang="en-US" sz="1400" dirty="0"/>
                    </a:p>
                  </a:txBody>
                  <a:tcPr/>
                </a:tc>
                <a:tc>
                  <a:txBody>
                    <a:bodyPr/>
                    <a:lstStyle/>
                    <a:p>
                      <a:r>
                        <a:rPr lang="en-US" sz="1400" dirty="0" smtClean="0"/>
                        <a:t>.378</a:t>
                      </a:r>
                      <a:endParaRPr lang="en-US" sz="1400" dirty="0"/>
                    </a:p>
                  </a:txBody>
                  <a:tcPr/>
                </a:tc>
                <a:tc>
                  <a:txBody>
                    <a:bodyPr/>
                    <a:lstStyle/>
                    <a:p>
                      <a:r>
                        <a:rPr lang="en-US" sz="1400" dirty="0" smtClean="0"/>
                        <a:t>.199</a:t>
                      </a:r>
                      <a:endParaRPr lang="en-US" sz="14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26318832"/>
              </p:ext>
            </p:extLst>
          </p:nvPr>
        </p:nvGraphicFramePr>
        <p:xfrm>
          <a:off x="5101043" y="3112473"/>
          <a:ext cx="3240000" cy="1523999"/>
        </p:xfrm>
        <a:graphic>
          <a:graphicData uri="http://schemas.openxmlformats.org/drawingml/2006/table">
            <a:tbl>
              <a:tblPr firstRow="1" firstCol="1" bandRow="1">
                <a:tableStyleId>{5C22544A-7EE6-4342-B048-85BDC9FD1C3A}</a:tableStyleId>
              </a:tblPr>
              <a:tblGrid>
                <a:gridCol w="648000"/>
                <a:gridCol w="648000"/>
                <a:gridCol w="648000"/>
                <a:gridCol w="648000"/>
                <a:gridCol w="648000"/>
              </a:tblGrid>
              <a:tr h="288000">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c>
                  <a:txBody>
                    <a:bodyPr/>
                    <a:lstStyle/>
                    <a:p>
                      <a:r>
                        <a:rPr lang="en-US" sz="1400" dirty="0" smtClean="0"/>
                        <a:t>D</a:t>
                      </a:r>
                      <a:endParaRPr lang="en-US" sz="1400" dirty="0"/>
                    </a:p>
                  </a:txBody>
                  <a:tcPr/>
                </a:tc>
              </a:tr>
              <a:tr h="288000">
                <a:tc>
                  <a:txBody>
                    <a:bodyPr/>
                    <a:lstStyle/>
                    <a:p>
                      <a:r>
                        <a:rPr lang="en-US" sz="1400" dirty="0" smtClean="0"/>
                        <a:t>A</a:t>
                      </a: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-0.77</a:t>
                      </a:r>
                      <a:endParaRPr lang="en-US" sz="1400" dirty="0"/>
                    </a:p>
                  </a:txBody>
                  <a:tcPr/>
                </a:tc>
                <a:tc>
                  <a:txBody>
                    <a:bodyPr/>
                    <a:lstStyle/>
                    <a:p>
                      <a:pPr algn="r"/>
                      <a:r>
                        <a:rPr lang="en-US" sz="1400" b="1" dirty="0" smtClean="0">
                          <a:solidFill>
                            <a:srgbClr val="0000FF"/>
                          </a:solidFill>
                        </a:rPr>
                        <a:t>-0.30</a:t>
                      </a:r>
                      <a:endParaRPr lang="en-US" sz="1400" b="1" dirty="0">
                        <a:solidFill>
                          <a:srgbClr val="0000FF"/>
                        </a:solidFill>
                      </a:endParaRPr>
                    </a:p>
                  </a:txBody>
                  <a:tcPr/>
                </a:tc>
                <a:tc>
                  <a:txBody>
                    <a:bodyPr/>
                    <a:lstStyle/>
                    <a:p>
                      <a:pPr algn="r"/>
                      <a:r>
                        <a:rPr lang="en-US" sz="1400" dirty="0" smtClean="0"/>
                        <a:t>0.55</a:t>
                      </a:r>
                      <a:endParaRPr lang="en-US" sz="1400" dirty="0"/>
                    </a:p>
                  </a:txBody>
                  <a:tcPr/>
                </a:tc>
              </a:tr>
              <a:tr h="288000">
                <a:tc>
                  <a:txBody>
                    <a:bodyPr/>
                    <a:lstStyle/>
                    <a:p>
                      <a:r>
                        <a:rPr lang="en-US" sz="1400" dirty="0" smtClean="0"/>
                        <a:t>B</a:t>
                      </a: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b="1" dirty="0" smtClean="0">
                          <a:solidFill>
                            <a:srgbClr val="FF0000"/>
                          </a:solidFill>
                        </a:rPr>
                        <a:t>-0.37</a:t>
                      </a:r>
                      <a:endParaRPr lang="en-US" sz="1400" b="1" dirty="0">
                        <a:solidFill>
                          <a:srgbClr val="FF0000"/>
                        </a:solidFill>
                      </a:endParaRPr>
                    </a:p>
                  </a:txBody>
                  <a:tcPr/>
                </a:tc>
                <a:tc>
                  <a:txBody>
                    <a:bodyPr/>
                    <a:lstStyle/>
                    <a:p>
                      <a:pPr algn="r"/>
                      <a:r>
                        <a:rPr lang="en-US" sz="1400" dirty="0" smtClean="0"/>
                        <a:t>-0.96</a:t>
                      </a:r>
                      <a:endParaRPr lang="en-US" sz="1400" dirty="0"/>
                    </a:p>
                  </a:txBody>
                  <a:tcPr/>
                </a:tc>
              </a:tr>
              <a:tr h="288000">
                <a:tc>
                  <a:txBody>
                    <a:bodyPr/>
                    <a:lstStyle/>
                    <a:p>
                      <a:r>
                        <a:rPr lang="en-US" sz="1400" dirty="0" smtClean="0"/>
                        <a:t>C</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0.62</a:t>
                      </a:r>
                      <a:endParaRPr lang="en-US" sz="1400" dirty="0"/>
                    </a:p>
                  </a:txBody>
                  <a:tcPr/>
                </a:tc>
              </a:tr>
              <a:tr h="288000">
                <a:tc>
                  <a:txBody>
                    <a:bodyPr/>
                    <a:lstStyle/>
                    <a:p>
                      <a:r>
                        <a:rPr lang="en-US" sz="1400" dirty="0" smtClean="0"/>
                        <a:t>D</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57721473"/>
              </p:ext>
            </p:extLst>
          </p:nvPr>
        </p:nvGraphicFramePr>
        <p:xfrm>
          <a:off x="1706726" y="4826001"/>
          <a:ext cx="2625652" cy="1219199"/>
        </p:xfrm>
        <a:graphic>
          <a:graphicData uri="http://schemas.openxmlformats.org/drawingml/2006/table">
            <a:tbl>
              <a:tblPr firstRow="1" firstCol="1" bandRow="1">
                <a:tableStyleId>{5C22544A-7EE6-4342-B048-85BDC9FD1C3A}</a:tableStyleId>
              </a:tblPr>
              <a:tblGrid>
                <a:gridCol w="656413"/>
                <a:gridCol w="656413"/>
                <a:gridCol w="656413"/>
                <a:gridCol w="656413"/>
              </a:tblGrid>
              <a:tr h="253999">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r>
              <a:tr h="270000">
                <a:tc>
                  <a:txBody>
                    <a:bodyPr/>
                    <a:lstStyle/>
                    <a:p>
                      <a:r>
                        <a:rPr lang="en-US" sz="1400" dirty="0" smtClean="0"/>
                        <a:t>S1</a:t>
                      </a:r>
                      <a:endParaRPr lang="en-US" sz="1400" dirty="0"/>
                    </a:p>
                  </a:txBody>
                  <a:tcPr/>
                </a:tc>
                <a:tc>
                  <a:txBody>
                    <a:bodyPr/>
                    <a:lstStyle/>
                    <a:p>
                      <a:r>
                        <a:rPr lang="en-US" sz="1400" dirty="0" smtClean="0"/>
                        <a:t>.348</a:t>
                      </a:r>
                      <a:endParaRPr lang="en-US" sz="1400" dirty="0"/>
                    </a:p>
                  </a:txBody>
                  <a:tcPr/>
                </a:tc>
                <a:tc>
                  <a:txBody>
                    <a:bodyPr/>
                    <a:lstStyle/>
                    <a:p>
                      <a:r>
                        <a:rPr lang="en-US" sz="1400" dirty="0" smtClean="0"/>
                        <a:t>.048</a:t>
                      </a:r>
                      <a:endParaRPr lang="en-US" sz="1400" dirty="0"/>
                    </a:p>
                  </a:txBody>
                  <a:tcPr/>
                </a:tc>
                <a:tc>
                  <a:txBody>
                    <a:bodyPr/>
                    <a:lstStyle/>
                    <a:p>
                      <a:r>
                        <a:rPr lang="en-US" sz="1400" dirty="0" smtClean="0"/>
                        <a:t>.610</a:t>
                      </a:r>
                      <a:endParaRPr lang="en-US" sz="1400" dirty="0"/>
                    </a:p>
                  </a:txBody>
                  <a:tcPr/>
                </a:tc>
              </a:tr>
              <a:tr h="270000">
                <a:tc>
                  <a:txBody>
                    <a:bodyPr/>
                    <a:lstStyle/>
                    <a:p>
                      <a:r>
                        <a:rPr lang="en-US" sz="1400" dirty="0" smtClean="0"/>
                        <a:t>S2</a:t>
                      </a:r>
                      <a:endParaRPr lang="en-US" sz="1400" dirty="0"/>
                    </a:p>
                  </a:txBody>
                  <a:tcPr/>
                </a:tc>
                <a:tc>
                  <a:txBody>
                    <a:bodyPr/>
                    <a:lstStyle/>
                    <a:p>
                      <a:r>
                        <a:rPr lang="en-US" sz="1400" dirty="0" smtClean="0"/>
                        <a:t>.285</a:t>
                      </a:r>
                      <a:endParaRPr lang="en-US" sz="1400" dirty="0"/>
                    </a:p>
                  </a:txBody>
                  <a:tcPr/>
                </a:tc>
                <a:tc>
                  <a:txBody>
                    <a:bodyPr/>
                    <a:lstStyle/>
                    <a:p>
                      <a:r>
                        <a:rPr lang="en-US" sz="1400" dirty="0" smtClean="0"/>
                        <a:t>.299</a:t>
                      </a:r>
                      <a:endParaRPr lang="en-US" sz="1400" dirty="0"/>
                    </a:p>
                  </a:txBody>
                  <a:tcPr/>
                </a:tc>
                <a:tc>
                  <a:txBody>
                    <a:bodyPr/>
                    <a:lstStyle/>
                    <a:p>
                      <a:r>
                        <a:rPr lang="en-US" sz="1400" dirty="0" smtClean="0"/>
                        <a:t>.414</a:t>
                      </a:r>
                      <a:endParaRPr lang="en-US" sz="1400" dirty="0"/>
                    </a:p>
                  </a:txBody>
                  <a:tcPr/>
                </a:tc>
              </a:tr>
              <a:tr h="270000">
                <a:tc>
                  <a:txBody>
                    <a:bodyPr/>
                    <a:lstStyle/>
                    <a:p>
                      <a:r>
                        <a:rPr lang="en-US" sz="1400" dirty="0" smtClean="0"/>
                        <a:t>S3</a:t>
                      </a:r>
                      <a:endParaRPr lang="en-US" sz="1400" dirty="0"/>
                    </a:p>
                  </a:txBody>
                  <a:tcPr/>
                </a:tc>
                <a:tc>
                  <a:txBody>
                    <a:bodyPr/>
                    <a:lstStyle/>
                    <a:p>
                      <a:r>
                        <a:rPr lang="en-US" sz="1400" dirty="0" smtClean="0"/>
                        <a:t>.082</a:t>
                      </a:r>
                      <a:endParaRPr lang="en-US" sz="1400" dirty="0"/>
                    </a:p>
                  </a:txBody>
                  <a:tcPr/>
                </a:tc>
                <a:tc>
                  <a:txBody>
                    <a:bodyPr/>
                    <a:lstStyle/>
                    <a:p>
                      <a:r>
                        <a:rPr lang="en-US" sz="1400" dirty="0" smtClean="0"/>
                        <a:t>.445</a:t>
                      </a:r>
                      <a:endParaRPr lang="en-US" sz="1400" dirty="0"/>
                    </a:p>
                  </a:txBody>
                  <a:tcPr/>
                </a:tc>
                <a:tc>
                  <a:txBody>
                    <a:bodyPr/>
                    <a:lstStyle/>
                    <a:p>
                      <a:r>
                        <a:rPr lang="en-US" sz="1400" dirty="0" smtClean="0"/>
                        <a:t>.471</a:t>
                      </a:r>
                      <a:endParaRPr lang="en-US" sz="1400" dirty="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50312420"/>
              </p:ext>
            </p:extLst>
          </p:nvPr>
        </p:nvGraphicFramePr>
        <p:xfrm>
          <a:off x="5080668" y="4826001"/>
          <a:ext cx="2627120" cy="1219199"/>
        </p:xfrm>
        <a:graphic>
          <a:graphicData uri="http://schemas.openxmlformats.org/drawingml/2006/table">
            <a:tbl>
              <a:tblPr firstRow="1" firstCol="1" bandRow="1">
                <a:tableStyleId>{5C22544A-7EE6-4342-B048-85BDC9FD1C3A}</a:tableStyleId>
              </a:tblPr>
              <a:tblGrid>
                <a:gridCol w="656780"/>
                <a:gridCol w="656780"/>
                <a:gridCol w="656780"/>
                <a:gridCol w="656780"/>
              </a:tblGrid>
              <a:tr h="270000">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r>
              <a:tr h="270000">
                <a:tc>
                  <a:txBody>
                    <a:bodyPr/>
                    <a:lstStyle/>
                    <a:p>
                      <a:r>
                        <a:rPr lang="en-US" sz="1400" dirty="0" smtClean="0"/>
                        <a:t>A</a:t>
                      </a: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-0.89</a:t>
                      </a:r>
                      <a:endParaRPr lang="en-US" sz="1400" dirty="0"/>
                    </a:p>
                  </a:txBody>
                  <a:tcPr/>
                </a:tc>
                <a:tc>
                  <a:txBody>
                    <a:bodyPr/>
                    <a:lstStyle/>
                    <a:p>
                      <a:pPr algn="r"/>
                      <a:r>
                        <a:rPr lang="en-US" sz="1400" b="1" dirty="0" smtClean="0">
                          <a:solidFill>
                            <a:srgbClr val="0000FF"/>
                          </a:solidFill>
                        </a:rPr>
                        <a:t>0.43</a:t>
                      </a:r>
                      <a:endParaRPr lang="en-US" sz="1400" b="1" dirty="0">
                        <a:solidFill>
                          <a:srgbClr val="0000FF"/>
                        </a:solidFill>
                      </a:endParaRPr>
                    </a:p>
                  </a:txBody>
                  <a:tcPr/>
                </a:tc>
              </a:tr>
              <a:tr h="270000">
                <a:tc>
                  <a:txBody>
                    <a:bodyPr/>
                    <a:lstStyle/>
                    <a:p>
                      <a:r>
                        <a:rPr lang="en-US" sz="1400" dirty="0" smtClean="0"/>
                        <a:t>B</a:t>
                      </a: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b="1" dirty="0" smtClean="0">
                          <a:solidFill>
                            <a:srgbClr val="FF0000"/>
                          </a:solidFill>
                        </a:rPr>
                        <a:t>-0.79</a:t>
                      </a:r>
                      <a:endParaRPr lang="en-US" sz="1400" b="1" dirty="0">
                        <a:solidFill>
                          <a:srgbClr val="FF0000"/>
                        </a:solidFill>
                      </a:endParaRPr>
                    </a:p>
                  </a:txBody>
                  <a:tcPr/>
                </a:tc>
              </a:tr>
              <a:tr h="270000">
                <a:tc>
                  <a:txBody>
                    <a:bodyPr/>
                    <a:lstStyle/>
                    <a:p>
                      <a:r>
                        <a:rPr lang="en-US" sz="1400" dirty="0" smtClean="0"/>
                        <a:t>C</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r>
            </a:tbl>
          </a:graphicData>
        </a:graphic>
      </p:graphicFrame>
      <p:sp>
        <p:nvSpPr>
          <p:cNvPr id="13" name="TextBox 12"/>
          <p:cNvSpPr txBox="1"/>
          <p:nvPr/>
        </p:nvSpPr>
        <p:spPr>
          <a:xfrm>
            <a:off x="475271" y="2053774"/>
            <a:ext cx="733118" cy="646331"/>
          </a:xfrm>
          <a:prstGeom prst="rect">
            <a:avLst/>
          </a:prstGeom>
          <a:noFill/>
        </p:spPr>
        <p:txBody>
          <a:bodyPr wrap="none" rtlCol="0">
            <a:spAutoFit/>
          </a:bodyPr>
          <a:lstStyle/>
          <a:p>
            <a:pPr algn="ctr"/>
            <a:r>
              <a:rPr lang="en-US" b="1" dirty="0" smtClean="0"/>
              <a:t>4</a:t>
            </a:r>
          </a:p>
          <a:p>
            <a:pPr algn="ctr"/>
            <a:r>
              <a:rPr lang="en-US" b="1" dirty="0"/>
              <a:t>c</a:t>
            </a:r>
            <a:r>
              <a:rPr lang="en-US" b="1" dirty="0" smtClean="0"/>
              <a:t>ount</a:t>
            </a:r>
            <a:endParaRPr lang="en-US" b="1" dirty="0"/>
          </a:p>
        </p:txBody>
      </p:sp>
      <p:sp>
        <p:nvSpPr>
          <p:cNvPr id="14" name="TextBox 13"/>
          <p:cNvSpPr txBox="1"/>
          <p:nvPr/>
        </p:nvSpPr>
        <p:spPr>
          <a:xfrm>
            <a:off x="157954" y="3555357"/>
            <a:ext cx="1372980" cy="646331"/>
          </a:xfrm>
          <a:prstGeom prst="rect">
            <a:avLst/>
          </a:prstGeom>
          <a:noFill/>
        </p:spPr>
        <p:txBody>
          <a:bodyPr wrap="none" rtlCol="0">
            <a:spAutoFit/>
          </a:bodyPr>
          <a:lstStyle/>
          <a:p>
            <a:pPr algn="ctr"/>
            <a:r>
              <a:rPr lang="en-US" b="1" dirty="0" smtClean="0"/>
              <a:t>4 </a:t>
            </a:r>
          </a:p>
          <a:p>
            <a:pPr algn="ctr"/>
            <a:r>
              <a:rPr lang="en-US" b="1" dirty="0" smtClean="0"/>
              <a:t>composition</a:t>
            </a:r>
            <a:endParaRPr lang="en-US" b="1" dirty="0"/>
          </a:p>
        </p:txBody>
      </p:sp>
      <p:sp>
        <p:nvSpPr>
          <p:cNvPr id="15" name="TextBox 14"/>
          <p:cNvSpPr txBox="1"/>
          <p:nvPr/>
        </p:nvSpPr>
        <p:spPr>
          <a:xfrm>
            <a:off x="157954" y="5204400"/>
            <a:ext cx="1372980" cy="646331"/>
          </a:xfrm>
          <a:prstGeom prst="rect">
            <a:avLst/>
          </a:prstGeom>
          <a:noFill/>
        </p:spPr>
        <p:txBody>
          <a:bodyPr wrap="none" rtlCol="0">
            <a:spAutoFit/>
          </a:bodyPr>
          <a:lstStyle/>
          <a:p>
            <a:pPr algn="ctr"/>
            <a:r>
              <a:rPr lang="en-US" b="1" dirty="0" smtClean="0"/>
              <a:t>3 sub-</a:t>
            </a:r>
            <a:endParaRPr lang="en-US" b="1" dirty="0" smtClean="0"/>
          </a:p>
          <a:p>
            <a:pPr algn="ctr"/>
            <a:r>
              <a:rPr lang="en-US" b="1" dirty="0" smtClean="0"/>
              <a:t>composition</a:t>
            </a:r>
            <a:endParaRPr lang="en-US" b="1" dirty="0"/>
          </a:p>
        </p:txBody>
      </p:sp>
      <p:sp>
        <p:nvSpPr>
          <p:cNvPr id="16" name="TextBox 15"/>
          <p:cNvSpPr txBox="1"/>
          <p:nvPr/>
        </p:nvSpPr>
        <p:spPr>
          <a:xfrm>
            <a:off x="6207125" y="6268095"/>
            <a:ext cx="2133918" cy="461665"/>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a:t>
            </a:r>
            <a:r>
              <a:rPr lang="en-US" sz="1200" dirty="0" smtClean="0">
                <a:solidFill>
                  <a:schemeClr val="tx1">
                    <a:lumMod val="50000"/>
                    <a:lumOff val="50000"/>
                  </a:schemeClr>
                </a:solidFill>
              </a:rPr>
              <a:t>2016. </a:t>
            </a:r>
            <a:r>
              <a:rPr lang="en-US" sz="1200" dirty="0" smtClean="0">
                <a:solidFill>
                  <a:schemeClr val="tx1">
                    <a:lumMod val="50000"/>
                    <a:lumOff val="50000"/>
                  </a:schemeClr>
                </a:solidFill>
              </a:rPr>
              <a:t>Ann. </a:t>
            </a:r>
            <a:r>
              <a:rPr lang="en-US" sz="1200" dirty="0" err="1" smtClean="0">
                <a:solidFill>
                  <a:schemeClr val="tx1">
                    <a:lumMod val="50000"/>
                    <a:lumOff val="50000"/>
                  </a:schemeClr>
                </a:solidFill>
              </a:rPr>
              <a:t>Epidem</a:t>
            </a:r>
            <a:r>
              <a:rPr lang="en-US" sz="1200" dirty="0" smtClean="0">
                <a:solidFill>
                  <a:schemeClr val="tx1">
                    <a:lumMod val="50000"/>
                    <a:lumOff val="50000"/>
                  </a:schemeClr>
                </a:solidFill>
              </a:rPr>
              <a:t>.</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t>
            </a:r>
            <a:r>
              <a:rPr lang="en-US" sz="1200" dirty="0" smtClean="0">
                <a:solidFill>
                  <a:schemeClr val="tx1">
                    <a:lumMod val="50000"/>
                    <a:lumOff val="50000"/>
                  </a:schemeClr>
                </a:solidFill>
              </a:rPr>
              <a:t>Can. J. Micro.</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Tromso 2016</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771520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 Data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a:t>
            </a:r>
            <a:r>
              <a:rPr lang="en-US" dirty="0" smtClean="0"/>
              <a:t>, </a:t>
            </a:r>
            <a:r>
              <a:rPr lang="en-US" dirty="0"/>
              <a:t>PCA etc</a:t>
            </a:r>
            <a:r>
              <a:rPr lang="en-US" dirty="0" smtClean="0"/>
              <a:t>.</a:t>
            </a:r>
          </a:p>
          <a:p>
            <a:pPr lvl="1"/>
            <a:r>
              <a:rPr lang="en-US" dirty="0"/>
              <a:t>negative binomial, rarefaction, </a:t>
            </a:r>
            <a:endParaRPr lang="en-US" dirty="0"/>
          </a:p>
          <a:p>
            <a:endParaRPr lang="en-US" dirty="0"/>
          </a:p>
          <a:p>
            <a:r>
              <a:rPr lang="en-US" b="1" dirty="0" smtClean="0"/>
              <a:t>The solution is to work in terms of relative difference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Tromso 2016</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4697094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atin typeface="Calibri" charset="0"/>
              </a:rPr>
              <a:t>Only have ratio information</a:t>
            </a:r>
          </a:p>
        </p:txBody>
      </p:sp>
      <p:sp>
        <p:nvSpPr>
          <p:cNvPr id="26" name="TextBox 25"/>
          <p:cNvSpPr txBox="1"/>
          <p:nvPr/>
        </p:nvSpPr>
        <p:spPr>
          <a:xfrm>
            <a:off x="1393825" y="3698875"/>
            <a:ext cx="6594475" cy="3077766"/>
          </a:xfrm>
          <a:prstGeom prst="rect">
            <a:avLst/>
          </a:prstGeom>
          <a:noFill/>
        </p:spPr>
        <p:txBody>
          <a:bodyPr>
            <a:spAutoFit/>
          </a:bodyPr>
          <a:lstStyle/>
          <a:p>
            <a:pPr algn="ctr" fontAlgn="auto">
              <a:spcBef>
                <a:spcPts val="0"/>
              </a:spcBef>
              <a:spcAft>
                <a:spcPts val="0"/>
              </a:spcAft>
              <a:defRPr/>
            </a:pPr>
            <a:r>
              <a:rPr lang="en-US" dirty="0">
                <a:latin typeface="+mn-lt"/>
                <a:ea typeface="+mn-ea"/>
                <a:cs typeface="+mn-cs"/>
              </a:rPr>
              <a:t>X = [ x</a:t>
            </a:r>
            <a:r>
              <a:rPr lang="en-US" baseline="-25000" dirty="0">
                <a:latin typeface="+mn-lt"/>
                <a:ea typeface="+mn-ea"/>
                <a:cs typeface="+mn-cs"/>
              </a:rPr>
              <a:t>1</a:t>
            </a:r>
            <a:r>
              <a:rPr lang="en-US" dirty="0">
                <a:latin typeface="+mn-lt"/>
                <a:ea typeface="+mn-ea"/>
                <a:cs typeface="+mn-cs"/>
              </a:rPr>
              <a:t>, x</a:t>
            </a:r>
            <a:r>
              <a:rPr lang="en-US" baseline="-25000" dirty="0">
                <a:latin typeface="+mn-lt"/>
                <a:ea typeface="+mn-ea"/>
                <a:cs typeface="+mn-cs"/>
              </a:rPr>
              <a:t>2</a:t>
            </a:r>
            <a:r>
              <a:rPr lang="en-US" dirty="0">
                <a:latin typeface="+mn-lt"/>
                <a:ea typeface="+mn-ea"/>
                <a:cs typeface="+mn-cs"/>
              </a:rPr>
              <a:t>, </a:t>
            </a:r>
            <a:r>
              <a:rPr lang="is-IS" dirty="0">
                <a:latin typeface="+mn-lt"/>
                <a:ea typeface="+mn-ea"/>
                <a:cs typeface="+mn-cs"/>
              </a:rPr>
              <a:t>… x</a:t>
            </a:r>
            <a:r>
              <a:rPr lang="is-IS" baseline="-25000" dirty="0">
                <a:latin typeface="+mn-lt"/>
                <a:ea typeface="+mn-ea"/>
                <a:cs typeface="+mn-cs"/>
              </a:rPr>
              <a:t>D</a:t>
            </a:r>
            <a:r>
              <a:rPr lang="is-IS" dirty="0">
                <a:latin typeface="+mn-lt"/>
                <a:ea typeface="+mn-ea"/>
                <a:cs typeface="+mn-cs"/>
              </a:rPr>
              <a:t> ], </a:t>
            </a:r>
            <a:r>
              <a:rPr lang="en-US" dirty="0" err="1"/>
              <a:t>g</a:t>
            </a:r>
            <a:r>
              <a:rPr lang="en-US" baseline="-25000" dirty="0" err="1"/>
              <a:t>X</a:t>
            </a:r>
            <a:r>
              <a:rPr lang="en-US" dirty="0"/>
              <a:t> = geometric mean of X</a:t>
            </a:r>
            <a:endParaRPr lang="is-IS" dirty="0"/>
          </a:p>
          <a:p>
            <a:pPr algn="ctr" fontAlgn="auto">
              <a:spcBef>
                <a:spcPts val="0"/>
              </a:spcBef>
              <a:spcAft>
                <a:spcPts val="0"/>
              </a:spcAft>
              <a:defRPr/>
            </a:pPr>
            <a:endParaRPr lang="is-IS" dirty="0">
              <a:latin typeface="+mn-lt"/>
              <a:ea typeface="+mn-ea"/>
              <a:cs typeface="+mn-cs"/>
            </a:endParaRPr>
          </a:p>
          <a:p>
            <a:pPr algn="ctr" fontAlgn="auto">
              <a:spcBef>
                <a:spcPts val="0"/>
              </a:spcBef>
              <a:spcAft>
                <a:spcPts val="0"/>
              </a:spcAft>
              <a:defRPr/>
            </a:pPr>
            <a:r>
              <a:rPr lang="en-US" b="1" dirty="0" err="1">
                <a:latin typeface="+mn-lt"/>
                <a:ea typeface="+mn-ea"/>
                <a:cs typeface="+mn-cs"/>
              </a:rPr>
              <a:t>clr</a:t>
            </a:r>
            <a:r>
              <a:rPr lang="en-US" b="1" dirty="0">
                <a:latin typeface="+mn-lt"/>
                <a:ea typeface="+mn-ea"/>
                <a:cs typeface="+mn-cs"/>
              </a:rPr>
              <a:t>(x) = [ log(x</a:t>
            </a:r>
            <a:r>
              <a:rPr lang="en-US" b="1" baseline="-25000" dirty="0">
                <a:latin typeface="+mn-lt"/>
                <a:ea typeface="+mn-ea"/>
                <a:cs typeface="+mn-cs"/>
              </a:rPr>
              <a:t>1</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log(x</a:t>
            </a:r>
            <a:r>
              <a:rPr lang="en-US" b="1" baseline="-25000" dirty="0">
                <a:latin typeface="+mn-lt"/>
                <a:ea typeface="+mn-ea"/>
                <a:cs typeface="+mn-cs"/>
              </a:rPr>
              <a:t>2</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a:t>
            </a:r>
            <a:r>
              <a:rPr lang="is-IS" b="1" dirty="0">
                <a:latin typeface="+mn-lt"/>
                <a:ea typeface="+mn-ea"/>
                <a:cs typeface="+mn-cs"/>
              </a:rPr>
              <a:t>… log(x</a:t>
            </a:r>
            <a:r>
              <a:rPr lang="is-IS" b="1" baseline="-25000" dirty="0">
                <a:latin typeface="+mn-lt"/>
                <a:ea typeface="+mn-ea"/>
                <a:cs typeface="+mn-cs"/>
              </a:rPr>
              <a:t>D</a:t>
            </a:r>
            <a:r>
              <a:rPr lang="is-IS" b="1" dirty="0">
                <a:latin typeface="+mn-lt"/>
                <a:ea typeface="+mn-ea"/>
                <a:cs typeface="+mn-cs"/>
              </a:rPr>
              <a:t>/g</a:t>
            </a:r>
            <a:r>
              <a:rPr lang="is-IS" b="1" baseline="-25000" dirty="0">
                <a:latin typeface="+mn-lt"/>
                <a:ea typeface="+mn-ea"/>
                <a:cs typeface="+mn-cs"/>
              </a:rPr>
              <a:t>X</a:t>
            </a:r>
            <a:r>
              <a:rPr lang="is-IS" b="1" dirty="0">
                <a:latin typeface="+mn-lt"/>
                <a:ea typeface="+mn-ea"/>
                <a:cs typeface="+mn-cs"/>
              </a:rPr>
              <a:t>) ]</a:t>
            </a:r>
          </a:p>
          <a:p>
            <a:pPr fontAlgn="auto">
              <a:spcBef>
                <a:spcPts val="0"/>
              </a:spcBef>
              <a:spcAft>
                <a:spcPts val="0"/>
              </a:spcAft>
              <a:defRPr/>
            </a:pPr>
            <a:endParaRPr lang="is-IS" dirty="0">
              <a:latin typeface="+mn-lt"/>
              <a:ea typeface="+mn-ea"/>
              <a:cs typeface="+mn-cs"/>
            </a:endParaRPr>
          </a:p>
          <a:p>
            <a:pPr marL="285750" indent="-285750" fontAlgn="auto">
              <a:spcBef>
                <a:spcPts val="0"/>
              </a:spcBef>
              <a:spcAft>
                <a:spcPts val="0"/>
              </a:spcAft>
              <a:buFont typeface="Arial"/>
              <a:buChar char="•"/>
              <a:defRPr/>
            </a:pPr>
            <a:r>
              <a:rPr lang="en-CA" dirty="0">
                <a:latin typeface="+mn-lt"/>
                <a:ea typeface="+mn-ea"/>
                <a:cs typeface="+mn-cs"/>
              </a:rPr>
              <a:t>Measurements </a:t>
            </a:r>
            <a:r>
              <a:rPr lang="is-IS" dirty="0">
                <a:latin typeface="+mn-lt"/>
                <a:ea typeface="+mn-ea"/>
                <a:cs typeface="+mn-cs"/>
              </a:rPr>
              <a:t>are now ratios between parts</a:t>
            </a:r>
          </a:p>
          <a:p>
            <a:pPr marL="742950" lvl="1" indent="-285750" fontAlgn="auto">
              <a:spcBef>
                <a:spcPts val="0"/>
              </a:spcBef>
              <a:spcAft>
                <a:spcPts val="0"/>
              </a:spcAft>
              <a:buFont typeface="Courier New"/>
              <a:buChar char="o"/>
              <a:defRPr/>
            </a:pPr>
            <a:r>
              <a:rPr lang="is-IS" sz="1600" dirty="0">
                <a:latin typeface="+mn-lt"/>
                <a:ea typeface="+mn-ea"/>
                <a:cs typeface="+mn-cs"/>
              </a:rPr>
              <a:t>Abundance is not directly represented in the output</a:t>
            </a:r>
          </a:p>
          <a:p>
            <a:pPr marL="742950" lvl="1" indent="-285750" fontAlgn="auto">
              <a:spcBef>
                <a:spcPts val="0"/>
              </a:spcBef>
              <a:spcAft>
                <a:spcPts val="0"/>
              </a:spcAft>
              <a:buFont typeface="Courier New"/>
              <a:buChar char="o"/>
              <a:defRPr/>
            </a:pPr>
            <a:r>
              <a:rPr lang="en-US" sz="1600" dirty="0">
                <a:latin typeface="+mn-lt"/>
                <a:ea typeface="+mn-ea"/>
                <a:cs typeface="+mn-cs"/>
              </a:rPr>
              <a:t>Values are now </a:t>
            </a:r>
            <a:r>
              <a:rPr lang="en-US" sz="1600" dirty="0" smtClean="0">
                <a:latin typeface="+mn-lt"/>
                <a:ea typeface="+mn-ea"/>
                <a:cs typeface="+mn-cs"/>
              </a:rPr>
              <a:t>unconstrained, but still on the simplex</a:t>
            </a:r>
            <a:endParaRPr lang="is-IS" sz="1600" dirty="0">
              <a:latin typeface="+mn-lt"/>
              <a:ea typeface="+mn-ea"/>
              <a:cs typeface="+mn-cs"/>
            </a:endParaRPr>
          </a:p>
          <a:p>
            <a:pPr marL="285750" indent="-285750" fontAlgn="auto">
              <a:spcBef>
                <a:spcPts val="0"/>
              </a:spcBef>
              <a:spcAft>
                <a:spcPts val="0"/>
              </a:spcAft>
              <a:buFont typeface="Arial"/>
              <a:buChar char="•"/>
              <a:defRPr/>
            </a:pPr>
            <a:r>
              <a:rPr lang="is-IS" dirty="0">
                <a:latin typeface="+mn-lt"/>
                <a:ea typeface="+mn-ea"/>
                <a:cs typeface="+mn-cs"/>
              </a:rPr>
              <a:t>The clr correction is scale </a:t>
            </a:r>
            <a:r>
              <a:rPr lang="is-IS" dirty="0" smtClean="0">
                <a:latin typeface="+mn-lt"/>
                <a:ea typeface="+mn-ea"/>
                <a:cs typeface="+mn-cs"/>
              </a:rPr>
              <a:t>invariant</a:t>
            </a:r>
          </a:p>
          <a:p>
            <a:pPr marL="285750" indent="-285750" fontAlgn="auto">
              <a:spcBef>
                <a:spcPts val="0"/>
              </a:spcBef>
              <a:spcAft>
                <a:spcPts val="0"/>
              </a:spcAft>
              <a:buFont typeface="Arial"/>
              <a:buChar char="•"/>
              <a:defRPr/>
            </a:pPr>
            <a:r>
              <a:rPr lang="en-CA" dirty="0" smtClean="0"/>
              <a:t>Ratios </a:t>
            </a:r>
            <a:r>
              <a:rPr lang="is-IS" dirty="0" smtClean="0"/>
              <a:t>are linearly related</a:t>
            </a:r>
            <a:endParaRPr lang="is-IS" dirty="0">
              <a:latin typeface="+mn-lt"/>
              <a:ea typeface="+mn-ea"/>
              <a:cs typeface="+mn-cs"/>
            </a:endParaRPr>
          </a:p>
          <a:p>
            <a:pPr marL="285750" indent="-285750" fontAlgn="auto">
              <a:spcBef>
                <a:spcPts val="0"/>
              </a:spcBef>
              <a:spcAft>
                <a:spcPts val="0"/>
              </a:spcAft>
              <a:buFont typeface="Arial"/>
              <a:buChar char="•"/>
              <a:defRPr/>
            </a:pPr>
            <a:r>
              <a:rPr lang="is-IS" dirty="0">
                <a:latin typeface="+mn-lt"/>
                <a:ea typeface="+mn-ea"/>
                <a:cs typeface="+mn-cs"/>
              </a:rPr>
              <a:t>Must delete, estimate or replace 0 values</a:t>
            </a:r>
          </a:p>
          <a:p>
            <a:pPr marL="285750" indent="-285750" algn="r" fontAlgn="auto">
              <a:spcBef>
                <a:spcPts val="0"/>
              </a:spcBef>
              <a:spcAft>
                <a:spcPts val="0"/>
              </a:spcAft>
              <a:buFont typeface="Arial"/>
              <a:buChar char="•"/>
              <a:defRPr/>
            </a:pPr>
            <a:endParaRPr lang="en-US" dirty="0">
              <a:latin typeface="+mn-lt"/>
              <a:ea typeface="+mn-ea"/>
              <a:cs typeface="+mn-cs"/>
            </a:endParaRPr>
          </a:p>
        </p:txBody>
      </p:sp>
      <p:sp>
        <p:nvSpPr>
          <p:cNvPr id="15" name="TextBox 14"/>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2532" name="TextBox 1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2533"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2534"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2535"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45" name="TextBox 44"/>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46" name="TextBox 45"/>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47" name="TextBox 46"/>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48" name="TextBox 47"/>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49" name="TextBox 48"/>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50" name="TextBox 49"/>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pic>
        <p:nvPicPr>
          <p:cNvPr id="22542" name="Content Placeholder 27" descr="TLA_3D.pdf"/>
          <p:cNvPicPr>
            <a:picLocks noChangeAspect="1"/>
          </p:cNvPicPr>
          <p:nvPr/>
        </p:nvPicPr>
        <p:blipFill>
          <a:blip r:embed="rId2">
            <a:extLst>
              <a:ext uri="{28A0092B-C50C-407E-A947-70E740481C1C}">
                <a14:useLocalDpi xmlns:a14="http://schemas.microsoft.com/office/drawing/2010/main" val="0"/>
              </a:ext>
            </a:extLst>
          </a:blip>
          <a:srcRect t="-32494" b="-32494"/>
          <a:stretch>
            <a:fillRect/>
          </a:stretch>
        </p:blipFill>
        <p:spPr bwMode="auto">
          <a:xfrm>
            <a:off x="1587500" y="927100"/>
            <a:ext cx="5984875"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2" name="Footer Placeholder 1"/>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26934664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&amp; problems</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2">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511300" y="3798888"/>
            <a:ext cx="6289675"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dirty="0"/>
              <a:t>Simplex: one fewer dimension than </a:t>
            </a:r>
            <a:r>
              <a:rPr lang="en-US" dirty="0" err="1"/>
              <a:t>datapoints</a:t>
            </a:r>
            <a:endParaRPr lang="en-US" dirty="0"/>
          </a:p>
          <a:p>
            <a:pPr lvl="1" eaLnBrk="1" hangingPunct="1">
              <a:buFont typeface="Arial" charset="0"/>
              <a:buChar char="•"/>
            </a:pPr>
            <a:r>
              <a:rPr lang="en-US" sz="1600" dirty="0"/>
              <a:t>Scale dependence - hence ‘normalization’</a:t>
            </a:r>
          </a:p>
          <a:p>
            <a:pPr lvl="1" eaLnBrk="1" hangingPunct="1">
              <a:buFont typeface="Arial" charset="0"/>
              <a:buChar char="•"/>
            </a:pPr>
            <a:r>
              <a:rPr lang="en-US" sz="1600" dirty="0"/>
              <a:t>Correlation and </a:t>
            </a:r>
            <a:r>
              <a:rPr lang="en-US" sz="1600" dirty="0" err="1"/>
              <a:t>covariation</a:t>
            </a:r>
            <a:r>
              <a:rPr lang="en-US" sz="1600" dirty="0"/>
              <a:t> are unreliable</a:t>
            </a:r>
          </a:p>
          <a:p>
            <a:pPr lvl="1" eaLnBrk="1" hangingPunct="1">
              <a:buFont typeface="Arial" charset="0"/>
              <a:buChar char="•"/>
            </a:pPr>
            <a:r>
              <a:rPr lang="en-US" sz="1600" dirty="0" err="1"/>
              <a:t>Subsetting</a:t>
            </a:r>
            <a:r>
              <a:rPr lang="en-US" sz="1600" dirty="0"/>
              <a:t> and aggregating are problematic</a:t>
            </a:r>
          </a:p>
          <a:p>
            <a:pPr lvl="2" eaLnBrk="1" hangingPunct="1">
              <a:buFont typeface="Arial" charset="0"/>
              <a:buChar char="•"/>
            </a:pPr>
            <a:r>
              <a:rPr lang="en-US" sz="1600" dirty="0"/>
              <a:t>Addition and subtraction are not </a:t>
            </a:r>
            <a:r>
              <a:rPr lang="en-US" sz="1600" dirty="0" smtClean="0"/>
              <a:t>useful operations</a:t>
            </a:r>
            <a:endParaRPr lang="en-US" sz="1600" dirty="0"/>
          </a:p>
          <a:p>
            <a:pPr lvl="1" eaLnBrk="1" hangingPunct="1">
              <a:buFont typeface="Arial" charset="0"/>
              <a:buChar char="•"/>
            </a:pPr>
            <a:r>
              <a:rPr lang="en-US" sz="1600" dirty="0"/>
              <a:t>Sparse data becomes an issue</a:t>
            </a:r>
          </a:p>
          <a:p>
            <a:pPr eaLnBrk="1" hangingPunct="1">
              <a:buFont typeface="Arial" charset="0"/>
              <a:buChar char="•"/>
            </a:pPr>
            <a:r>
              <a:rPr lang="en-US" dirty="0"/>
              <a:t>Problem remains regardless of dimension</a:t>
            </a:r>
          </a:p>
          <a:p>
            <a:pPr lvl="1" eaLnBrk="1" hangingPunct="1">
              <a:buFont typeface="Arial" charset="0"/>
              <a:buChar char="•"/>
            </a:pPr>
            <a:r>
              <a:rPr lang="en-US" sz="1600" dirty="0"/>
              <a:t>It just ‘looks’ OK</a:t>
            </a:r>
          </a:p>
        </p:txBody>
      </p:sp>
      <p:sp>
        <p:nvSpPr>
          <p:cNvPr id="2" name="Footer Placeholder 1"/>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t>
            </a:r>
            <a:r>
              <a:rPr lang="en-US" dirty="0" smtClean="0"/>
              <a:t>are not affected </a:t>
            </a:r>
            <a:r>
              <a:rPr lang="is-IS" dirty="0" smtClean="0"/>
              <a:t>…</a:t>
            </a:r>
            <a:endParaRPr lang="en-US" dirty="0"/>
          </a:p>
        </p:txBody>
      </p:sp>
      <p:sp>
        <p:nvSpPr>
          <p:cNvPr id="3" name="Content Placeholder 2"/>
          <p:cNvSpPr>
            <a:spLocks noGrp="1"/>
          </p:cNvSpPr>
          <p:nvPr>
            <p:ph idx="1"/>
          </p:nvPr>
        </p:nvSpPr>
        <p:spPr/>
        <p:txBody>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a:t>
            </a:r>
            <a:r>
              <a:rPr lang="en-US" dirty="0" smtClean="0"/>
              <a:t>etc.</a:t>
            </a:r>
            <a:endParaRPr lang="en-US" dirty="0" smtClean="0"/>
          </a:p>
          <a:p>
            <a:pPr lvl="1"/>
            <a:r>
              <a:rPr lang="en-US" dirty="0" smtClean="0"/>
              <a:t>Or </a:t>
            </a:r>
            <a:r>
              <a:rPr lang="en-US" dirty="0" smtClean="0"/>
              <a:t>only mRNA, </a:t>
            </a:r>
            <a:r>
              <a:rPr lang="en-US" dirty="0" err="1" smtClean="0"/>
              <a:t>snRNA</a:t>
            </a:r>
            <a:r>
              <a:rPr lang="en-US" dirty="0" smtClean="0"/>
              <a:t>, </a:t>
            </a:r>
            <a:r>
              <a:rPr lang="en-US" dirty="0" err="1" smtClean="0"/>
              <a:t>tRNA</a:t>
            </a:r>
            <a:r>
              <a:rPr lang="en-US" dirty="0" smtClean="0"/>
              <a:t>, </a:t>
            </a:r>
            <a:r>
              <a:rPr lang="en-US" dirty="0" smtClean="0"/>
              <a:t>etc.</a:t>
            </a:r>
            <a:endParaRPr lang="en-US" dirty="0" smtClean="0"/>
          </a:p>
          <a:p>
            <a:pPr lvl="1"/>
            <a:endParaRPr lang="en-US" dirty="0"/>
          </a:p>
          <a:p>
            <a:r>
              <a:rPr lang="en-US" dirty="0" smtClean="0"/>
              <a:t>16S </a:t>
            </a:r>
            <a:r>
              <a:rPr lang="en-US" dirty="0" err="1" smtClean="0"/>
              <a:t>rRNA</a:t>
            </a:r>
            <a:r>
              <a:rPr lang="en-US" dirty="0" smtClean="0"/>
              <a:t> gene sequencing</a:t>
            </a:r>
          </a:p>
          <a:p>
            <a:pPr lvl="1"/>
            <a:r>
              <a:rPr lang="en-US" dirty="0" smtClean="0"/>
              <a:t>Primer bias</a:t>
            </a:r>
          </a:p>
          <a:p>
            <a:pPr lvl="1"/>
            <a:r>
              <a:rPr lang="en-US" dirty="0" smtClean="0"/>
              <a:t>Remove low-count, singletons, </a:t>
            </a:r>
            <a:r>
              <a:rPr lang="en-US" dirty="0" err="1" smtClean="0"/>
              <a:t>sparsity</a:t>
            </a:r>
            <a:r>
              <a:rPr lang="en-US" dirty="0" smtClean="0"/>
              <a:t>, chimeric, etc.</a:t>
            </a:r>
            <a:endParaRPr lang="en-US" dirty="0"/>
          </a:p>
        </p:txBody>
      </p:sp>
      <p:sp>
        <p:nvSpPr>
          <p:cNvPr id="4" name="Footer Placeholder 3"/>
          <p:cNvSpPr>
            <a:spLocks noGrp="1"/>
          </p:cNvSpPr>
          <p:nvPr>
            <p:ph type="ftr" sz="quarter" idx="11"/>
          </p:nvPr>
        </p:nvSpPr>
        <p:spPr/>
        <p:txBody>
          <a:bodyPr/>
          <a:lstStyle/>
          <a:p>
            <a:r>
              <a:rPr lang="en-US" smtClean="0"/>
              <a:t>Tromso 2016</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of 0</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A count of 0 </a:t>
            </a:r>
            <a:r>
              <a:rPr lang="is-IS" dirty="0" smtClean="0"/>
              <a:t>…</a:t>
            </a:r>
            <a:r>
              <a:rPr lang="en-US" dirty="0" smtClean="0"/>
              <a:t> </a:t>
            </a:r>
          </a:p>
          <a:p>
            <a:pPr lvl="1">
              <a:defRPr/>
            </a:pPr>
            <a:r>
              <a:rPr lang="en-US" dirty="0" smtClean="0"/>
              <a:t>Essential 0: the variable can never be observed</a:t>
            </a:r>
          </a:p>
          <a:p>
            <a:pPr lvl="1">
              <a:defRPr/>
            </a:pPr>
            <a:r>
              <a:rPr lang="en-US" dirty="0" smtClean="0"/>
              <a:t>Structural 0: the variable can be observed but we missed it because of sampling</a:t>
            </a:r>
          </a:p>
          <a:p>
            <a:pPr lvl="1">
              <a:defRPr/>
            </a:pPr>
            <a:endParaRPr lang="en-US" dirty="0" smtClean="0"/>
          </a:p>
          <a:p>
            <a:pPr>
              <a:defRPr/>
            </a:pPr>
            <a:r>
              <a:rPr lang="en-US" dirty="0" smtClean="0"/>
              <a:t>Compositional </a:t>
            </a:r>
            <a:r>
              <a:rPr lang="en-US" dirty="0"/>
              <a:t>0 replacement </a:t>
            </a:r>
            <a:r>
              <a:rPr lang="en-US" dirty="0" smtClean="0"/>
              <a:t>strategies</a:t>
            </a:r>
          </a:p>
          <a:p>
            <a:pPr lvl="1">
              <a:defRPr/>
            </a:pPr>
            <a:r>
              <a:rPr lang="en-US" dirty="0" smtClean="0"/>
              <a:t>Remove essential 0 values</a:t>
            </a:r>
          </a:p>
          <a:p>
            <a:pPr lvl="1">
              <a:defRPr/>
            </a:pPr>
            <a:r>
              <a:rPr lang="en-US" dirty="0" smtClean="0"/>
              <a:t>Replace or estimate structural 0 values</a:t>
            </a:r>
            <a:endParaRPr lang="en-US" dirty="0"/>
          </a:p>
          <a:p>
            <a:pPr lvl="2">
              <a:defRPr/>
            </a:pPr>
            <a:r>
              <a:rPr lang="en-US" dirty="0"/>
              <a:t>Prior to </a:t>
            </a:r>
            <a:r>
              <a:rPr lang="en-US" dirty="0" err="1"/>
              <a:t>clr</a:t>
            </a:r>
            <a:r>
              <a:rPr lang="en-US" dirty="0"/>
              <a:t> transformation</a:t>
            </a:r>
          </a:p>
          <a:p>
            <a:pPr lvl="2">
              <a:defRPr/>
            </a:pPr>
            <a:r>
              <a:rPr lang="en-US" dirty="0"/>
              <a:t>Best approaches are Bayesian but an open problem</a:t>
            </a:r>
          </a:p>
          <a:p>
            <a:endParaRPr lang="en-US" sz="2800" dirty="0"/>
          </a:p>
        </p:txBody>
      </p:sp>
      <p:sp>
        <p:nvSpPr>
          <p:cNvPr id="4" name="Footer Placeholder 3"/>
          <p:cNvSpPr>
            <a:spLocks noGrp="1"/>
          </p:cNvSpPr>
          <p:nvPr>
            <p:ph type="ftr" sz="quarter" idx="11"/>
          </p:nvPr>
        </p:nvSpPr>
        <p:spPr/>
        <p:txBody>
          <a:bodyPr/>
          <a:lstStyle/>
          <a:p>
            <a:r>
              <a:rPr lang="en-US" smtClean="0"/>
              <a:t>Tromso 2016</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46745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Analysis tools based on </a:t>
            </a:r>
            <a:r>
              <a:rPr lang="en-US" b="1" u="sng" dirty="0" smtClean="0">
                <a:solidFill>
                  <a:schemeClr val="accent2">
                    <a:lumMod val="50000"/>
                  </a:schemeClr>
                </a:solidFill>
                <a:ea typeface="+mj-ea"/>
                <a:cs typeface="+mj-cs"/>
              </a:rPr>
              <a:t>variance of the ratios</a:t>
            </a:r>
            <a:r>
              <a:rPr lang="en-US" dirty="0" smtClean="0">
                <a:ea typeface="+mj-ea"/>
                <a:cs typeface="+mj-cs"/>
              </a:rPr>
              <a:t> between parts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defRPr/>
            </a:pPr>
            <a:endParaRPr lang="en-US" dirty="0" smtClean="0">
              <a:ea typeface="+mn-ea"/>
            </a:endParaRPr>
          </a:p>
          <a:p>
            <a:pPr eaLnBrk="1" fontAlgn="auto" hangingPunct="1">
              <a:spcAft>
                <a:spcPts val="0"/>
              </a:spcAft>
              <a:buFont typeface="Arial"/>
              <a:buChar char="•"/>
              <a:defRPr/>
            </a:pPr>
            <a:r>
              <a:rPr lang="en-US" dirty="0" smtClean="0">
                <a:ea typeface="+mn-ea"/>
                <a:cs typeface="+mn-cs"/>
              </a:rPr>
              <a:t>Exploratory data </a:t>
            </a:r>
            <a:r>
              <a:rPr lang="en-US" dirty="0" smtClean="0">
                <a:ea typeface="+mn-ea"/>
                <a:cs typeface="+mn-cs"/>
              </a:rPr>
              <a:t>analysis</a:t>
            </a:r>
          </a:p>
          <a:p>
            <a:pPr>
              <a:defRPr/>
            </a:pPr>
            <a:r>
              <a:rPr lang="en-US" dirty="0"/>
              <a:t>Outliers</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eaLnBrk="1" fontAlgn="auto" hangingPunct="1">
              <a:spcAft>
                <a:spcPts val="0"/>
              </a:spcAft>
              <a:buFont typeface="Arial"/>
              <a:buChar char="•"/>
              <a:defRPr/>
            </a:pPr>
            <a:r>
              <a:rPr lang="en-US" dirty="0" smtClean="0">
                <a:ea typeface="+mn-ea"/>
                <a:cs typeface="+mn-cs"/>
              </a:rPr>
              <a:t>Compositional association</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a:latin typeface="Calibri" charset="0"/>
              </a:rPr>
              <a:t>Exploration: CoDa PCA biplot</a:t>
            </a:r>
          </a:p>
        </p:txBody>
      </p:sp>
      <p:sp>
        <p:nvSpPr>
          <p:cNvPr id="5" name="TextBox 4"/>
          <p:cNvSpPr txBox="1"/>
          <p:nvPr/>
        </p:nvSpPr>
        <p:spPr>
          <a:xfrm>
            <a:off x="4865688" y="1692275"/>
            <a:ext cx="4165600" cy="4431983"/>
          </a:xfrm>
          <a:prstGeom prst="rect">
            <a:avLst/>
          </a:prstGeom>
          <a:noFill/>
        </p:spPr>
        <p:txBody>
          <a:bodyPr>
            <a:spAutoFit/>
          </a:bodyPr>
          <a:lstStyle/>
          <a:p>
            <a:pPr algn="ctr" fontAlgn="auto">
              <a:spcBef>
                <a:spcPts val="0"/>
              </a:spcBef>
              <a:spcAft>
                <a:spcPts val="0"/>
              </a:spcAft>
              <a:defRPr/>
            </a:pPr>
            <a:r>
              <a:rPr lang="en-US" sz="2400" u="sng" dirty="0">
                <a:latin typeface="Helvetica"/>
                <a:ea typeface="+mn-ea"/>
                <a:cs typeface="Helvetica"/>
              </a:rPr>
              <a:t>Data Structure</a:t>
            </a:r>
          </a:p>
          <a:p>
            <a:pPr algn="ctr" fontAlgn="auto">
              <a:spcBef>
                <a:spcPts val="0"/>
              </a:spcBef>
              <a:spcAft>
                <a:spcPts val="0"/>
              </a:spcAft>
              <a:defRPr/>
            </a:pPr>
            <a:endParaRPr lang="en-US" sz="2400" u="sng" dirty="0">
              <a:latin typeface="Helvetica"/>
              <a:ea typeface="+mn-ea"/>
              <a:cs typeface="Helvetica"/>
            </a:endParaRPr>
          </a:p>
          <a:p>
            <a:pPr marL="285750" indent="-285750" fontAlgn="auto">
              <a:spcBef>
                <a:spcPts val="0"/>
              </a:spcBef>
              <a:spcAft>
                <a:spcPts val="0"/>
              </a:spcAft>
              <a:buFont typeface="Arial"/>
              <a:buChar char="•"/>
              <a:defRPr/>
            </a:pPr>
            <a:r>
              <a:rPr lang="en-US" sz="2400" dirty="0">
                <a:latin typeface="+mn-lt"/>
                <a:ea typeface="+mn-ea"/>
                <a:cs typeface="+mn-cs"/>
              </a:rPr>
              <a:t>Exploratory Tool</a:t>
            </a:r>
          </a:p>
          <a:p>
            <a:pPr marL="285750" indent="-285750" fontAlgn="auto">
              <a:spcBef>
                <a:spcPts val="0"/>
              </a:spcBef>
              <a:spcAft>
                <a:spcPts val="0"/>
              </a:spcAft>
              <a:buFont typeface="Arial"/>
              <a:buChar char="•"/>
              <a:defRPr/>
            </a:pPr>
            <a:r>
              <a:rPr lang="en-US" sz="2400" dirty="0">
                <a:latin typeface="+mn-lt"/>
                <a:ea typeface="+mn-ea"/>
                <a:cs typeface="+mn-cs"/>
              </a:rPr>
              <a:t>Samples + Variables after </a:t>
            </a:r>
            <a:r>
              <a:rPr lang="en-US" sz="2400" dirty="0" err="1">
                <a:latin typeface="+mn-lt"/>
                <a:ea typeface="+mn-ea"/>
                <a:cs typeface="+mn-cs"/>
              </a:rPr>
              <a:t>clr</a:t>
            </a:r>
            <a:endParaRPr lang="en-US" sz="2400" dirty="0">
              <a:latin typeface="+mn-lt"/>
              <a:ea typeface="+mn-ea"/>
              <a:cs typeface="+mn-cs"/>
            </a:endParaRPr>
          </a:p>
          <a:p>
            <a:pPr marL="285750" indent="-285750" fontAlgn="auto">
              <a:spcBef>
                <a:spcPts val="0"/>
              </a:spcBef>
              <a:spcAft>
                <a:spcPts val="0"/>
              </a:spcAft>
              <a:buFont typeface="Arial"/>
              <a:buChar char="•"/>
              <a:defRPr/>
            </a:pPr>
            <a:r>
              <a:rPr lang="en-US" sz="2400" dirty="0" smtClean="0">
                <a:latin typeface="+mn-lt"/>
                <a:ea typeface="+mn-ea"/>
                <a:cs typeface="+mn-cs"/>
              </a:rPr>
              <a:t>SVD is </a:t>
            </a:r>
            <a:r>
              <a:rPr lang="en-US" sz="2400" dirty="0">
                <a:latin typeface="+mn-lt"/>
                <a:ea typeface="+mn-ea"/>
                <a:cs typeface="+mn-cs"/>
              </a:rPr>
              <a:t>now legal</a:t>
            </a:r>
          </a:p>
          <a:p>
            <a:pPr marL="800100" lvl="1" indent="-342900" fontAlgn="auto">
              <a:spcBef>
                <a:spcPts val="0"/>
              </a:spcBef>
              <a:spcAft>
                <a:spcPts val="0"/>
              </a:spcAft>
              <a:buFont typeface="Courier New"/>
              <a:buChar char="o"/>
              <a:defRPr/>
            </a:pPr>
            <a:r>
              <a:rPr lang="en-US" dirty="0">
                <a:latin typeface="+mn-lt"/>
                <a:ea typeface="+mn-ea"/>
                <a:cs typeface="+mn-cs"/>
              </a:rPr>
              <a:t>But is on </a:t>
            </a:r>
            <a:r>
              <a:rPr lang="en-US" dirty="0" smtClean="0">
                <a:latin typeface="+mn-lt"/>
                <a:ea typeface="+mn-ea"/>
                <a:cs typeface="+mn-cs"/>
              </a:rPr>
              <a:t>ratios</a:t>
            </a:r>
          </a:p>
          <a:p>
            <a:pPr marL="800100" lvl="1" indent="-342900" fontAlgn="auto">
              <a:spcBef>
                <a:spcPts val="0"/>
              </a:spcBef>
              <a:spcAft>
                <a:spcPts val="0"/>
              </a:spcAft>
              <a:buFont typeface="Courier New"/>
              <a:buChar char="o"/>
              <a:defRPr/>
            </a:pPr>
            <a:r>
              <a:rPr lang="en-US" dirty="0" smtClean="0"/>
              <a:t>Links are informative</a:t>
            </a:r>
            <a:endParaRPr lang="en-US" dirty="0">
              <a:latin typeface="+mn-lt"/>
              <a:ea typeface="+mn-ea"/>
              <a:cs typeface="+mn-cs"/>
            </a:endParaRPr>
          </a:p>
          <a:p>
            <a:pPr fontAlgn="auto">
              <a:spcBef>
                <a:spcPts val="0"/>
              </a:spcBef>
              <a:spcAft>
                <a:spcPts val="0"/>
              </a:spcAft>
              <a:defRPr/>
            </a:pPr>
            <a:endParaRPr lang="en-US" dirty="0">
              <a:latin typeface="+mn-lt"/>
              <a:ea typeface="+mn-ea"/>
              <a:cs typeface="+mn-cs"/>
            </a:endParaRPr>
          </a:p>
          <a:p>
            <a:pPr marL="342900" indent="-342900" fontAlgn="auto">
              <a:spcBef>
                <a:spcPts val="0"/>
              </a:spcBef>
              <a:spcAft>
                <a:spcPts val="0"/>
              </a:spcAft>
              <a:buFont typeface="+mj-lt"/>
              <a:buAutoNum type="arabicPeriod"/>
              <a:defRPr/>
            </a:pPr>
            <a:r>
              <a:rPr lang="en-US" dirty="0">
                <a:latin typeface="+mn-lt"/>
                <a:ea typeface="+mn-ea"/>
                <a:cs typeface="+mn-cs"/>
              </a:rPr>
              <a:t>Distance from origin ~ SD</a:t>
            </a:r>
          </a:p>
          <a:p>
            <a:pPr marL="342900" indent="-342900" fontAlgn="auto">
              <a:spcBef>
                <a:spcPts val="0"/>
              </a:spcBef>
              <a:spcAft>
                <a:spcPts val="0"/>
              </a:spcAft>
              <a:buFont typeface="+mj-lt"/>
              <a:buAutoNum type="arabicPeriod"/>
              <a:defRPr/>
            </a:pPr>
            <a:r>
              <a:rPr lang="en-US" dirty="0">
                <a:latin typeface="+mn-lt"/>
                <a:ea typeface="+mn-ea"/>
                <a:cs typeface="+mn-cs"/>
              </a:rPr>
              <a:t>Links ~ ratio abundance</a:t>
            </a:r>
          </a:p>
          <a:p>
            <a:pPr marL="342900" indent="-342900" fontAlgn="auto">
              <a:spcBef>
                <a:spcPts val="0"/>
              </a:spcBef>
              <a:spcAft>
                <a:spcPts val="0"/>
              </a:spcAft>
              <a:buFont typeface="+mj-lt"/>
              <a:buAutoNum type="arabicPeriod"/>
              <a:defRPr/>
            </a:pPr>
            <a:r>
              <a:rPr lang="en-US" dirty="0">
                <a:latin typeface="+mn-lt"/>
                <a:ea typeface="+mn-ea"/>
                <a:cs typeface="+mn-cs"/>
              </a:rPr>
              <a:t>Links with multiple tips ~ linear dependence</a:t>
            </a:r>
          </a:p>
          <a:p>
            <a:pPr marL="342900" indent="-342900" fontAlgn="auto">
              <a:spcBef>
                <a:spcPts val="0"/>
              </a:spcBef>
              <a:spcAft>
                <a:spcPts val="0"/>
              </a:spcAft>
              <a:buFont typeface="+mj-lt"/>
              <a:buAutoNum type="arabicPeriod"/>
              <a:defRPr/>
            </a:pPr>
            <a:r>
              <a:rPr lang="en-US" dirty="0">
                <a:latin typeface="+mn-lt"/>
                <a:ea typeface="+mn-ea"/>
                <a:cs typeface="+mn-cs"/>
              </a:rPr>
              <a:t>Cos angle between links ~ correlation of the parts</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4581"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1" name="Rectangle 10"/>
          <p:cNvSpPr/>
          <p:nvPr/>
        </p:nvSpPr>
        <p:spPr>
          <a:xfrm>
            <a:off x="4427538" y="1690688"/>
            <a:ext cx="142875" cy="158750"/>
          </a:xfrm>
          <a:prstGeom prst="rect">
            <a:avLst/>
          </a:prstGeom>
          <a:solidFill>
            <a:srgbClr val="2338E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4427538" y="1951038"/>
            <a:ext cx="142875" cy="158750"/>
          </a:xfrm>
          <a:prstGeom prst="rect">
            <a:avLst/>
          </a:prstGeom>
          <a:solidFill>
            <a:srgbClr val="E92424"/>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E92424"/>
              </a:solidFill>
            </a:endParaRPr>
          </a:p>
        </p:txBody>
      </p:sp>
      <p:sp>
        <p:nvSpPr>
          <p:cNvPr id="13" name="Rectangle 12"/>
          <p:cNvSpPr/>
          <p:nvPr/>
        </p:nvSpPr>
        <p:spPr>
          <a:xfrm>
            <a:off x="4427538" y="1428750"/>
            <a:ext cx="142875" cy="158750"/>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5" name="TextBox 13"/>
          <p:cNvSpPr txBox="1">
            <a:spLocks noChangeArrowheads="1"/>
          </p:cNvSpPr>
          <p:nvPr/>
        </p:nvSpPr>
        <p:spPr bwMode="auto">
          <a:xfrm>
            <a:off x="4570413" y="1298575"/>
            <a:ext cx="5969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OTU</a:t>
            </a:r>
          </a:p>
          <a:p>
            <a:pPr eaLnBrk="1" hangingPunct="1"/>
            <a:r>
              <a:rPr lang="en-US" sz="1800"/>
              <a:t>A</a:t>
            </a:r>
          </a:p>
          <a:p>
            <a:pPr eaLnBrk="1" hangingPunct="1"/>
            <a:r>
              <a:rPr lang="en-US" sz="1800"/>
              <a:t>B</a:t>
            </a:r>
          </a:p>
        </p:txBody>
      </p:sp>
      <p:sp>
        <p:nvSpPr>
          <p:cNvPr id="2" name="Footer Placeholder 1"/>
          <p:cNvSpPr>
            <a:spLocks noGrp="1"/>
          </p:cNvSpPr>
          <p:nvPr>
            <p:ph type="ftr" sz="quarter" idx="11"/>
          </p:nvPr>
        </p:nvSpPr>
        <p:spPr/>
        <p:txBody>
          <a:bodyPr/>
          <a:lstStyle/>
          <a:p>
            <a:pPr>
              <a:defRPr/>
            </a:pPr>
            <a:r>
              <a:rPr lang="it-IT" smtClean="0"/>
              <a:t>Tromso 2016</a:t>
            </a:r>
            <a:endParaRPr lang="en-US"/>
          </a:p>
        </p:txBody>
      </p:sp>
      <p:pic>
        <p:nvPicPr>
          <p:cNvPr id="15" name="Content Placeholder 14" descr="simple_biplot.pdf"/>
          <p:cNvPicPr>
            <a:picLocks noChangeAspect="1"/>
          </p:cNvPicPr>
          <p:nvPr/>
        </p:nvPicPr>
        <p:blipFill>
          <a:blip r:embed="rId3">
            <a:extLst>
              <a:ext uri="{28A0092B-C50C-407E-A947-70E740481C1C}">
                <a14:useLocalDpi xmlns:a14="http://schemas.microsoft.com/office/drawing/2010/main" val="0"/>
              </a:ext>
            </a:extLst>
          </a:blip>
          <a:srcRect l="6970" t="5789" r="5305" b="4047"/>
          <a:stretch>
            <a:fillRect/>
          </a:stretch>
        </p:blipFill>
        <p:spPr>
          <a:xfrm>
            <a:off x="457200" y="1765300"/>
            <a:ext cx="3970337" cy="4081463"/>
          </a:xfrm>
          <a:prstGeom prst="rect">
            <a:avLst/>
          </a:prstGeom>
        </p:spPr>
      </p:pic>
    </p:spTree>
    <p:extLst>
      <p:ext uri="{BB962C8B-B14F-4D97-AF65-F5344CB8AC3E}">
        <p14:creationId xmlns:p14="http://schemas.microsoft.com/office/powerpoint/2010/main" val="39754956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Better quote than he realized?</a:t>
            </a:r>
            <a:endParaRPr lang="en-US" dirty="0"/>
          </a:p>
        </p:txBody>
      </p:sp>
      <p:sp>
        <p:nvSpPr>
          <p:cNvPr id="3" name="Content Placeholder 2"/>
          <p:cNvSpPr>
            <a:spLocks noGrp="1"/>
          </p:cNvSpPr>
          <p:nvPr>
            <p:ph idx="1"/>
          </p:nvPr>
        </p:nvSpPr>
        <p:spPr>
          <a:xfrm>
            <a:off x="457200" y="1997108"/>
            <a:ext cx="4033296" cy="3638983"/>
          </a:xfrm>
        </p:spPr>
        <p:txBody>
          <a:bodyPr>
            <a:normAutofit fontScale="700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dirty="0" smtClean="0">
                <a:solidFill>
                  <a:schemeClr val="bg1"/>
                </a:solidFill>
              </a:rPr>
              <a:t>There are also things we think we know that we don’t know</a:t>
            </a:r>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TextBox 4"/>
          <p:cNvSpPr txBox="1"/>
          <p:nvPr/>
        </p:nvSpPr>
        <p:spPr>
          <a:xfrm>
            <a:off x="5393764" y="5251817"/>
            <a:ext cx="1787531" cy="369332"/>
          </a:xfrm>
          <a:prstGeom prst="rect">
            <a:avLst/>
          </a:prstGeom>
          <a:noFill/>
        </p:spPr>
        <p:txBody>
          <a:bodyPr wrap="none" rtlCol="0">
            <a:spAutoFit/>
          </a:bodyPr>
          <a:lstStyle/>
          <a:p>
            <a:r>
              <a:rPr lang="en-US" dirty="0" smtClean="0"/>
              <a:t>Donald Rumsfeld</a:t>
            </a:r>
            <a:endParaRPr lang="en-US" dirty="0"/>
          </a:p>
        </p:txBody>
      </p:sp>
      <p:sp>
        <p:nvSpPr>
          <p:cNvPr id="6" name="Footer Placeholder 5"/>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192747995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Content Placeholder 12" descr="sparsity_biplot.pdf"/>
          <p:cNvPicPr>
            <a:picLocks noGrp="1" noChangeAspect="1"/>
          </p:cNvPicPr>
          <p:nvPr>
            <p:ph idx="1"/>
          </p:nvPr>
        </p:nvPicPr>
        <p:blipFill>
          <a:blip r:embed="rId3">
            <a:extLst>
              <a:ext uri="{28A0092B-C50C-407E-A947-70E740481C1C}">
                <a14:useLocalDpi xmlns:a14="http://schemas.microsoft.com/office/drawing/2010/main" val="0"/>
              </a:ext>
            </a:extLst>
          </a:blip>
          <a:srcRect l="-310" r="-96"/>
          <a:stretch>
            <a:fillRect/>
          </a:stretch>
        </p:blipFill>
        <p:spPr>
          <a:xfrm>
            <a:off x="1292225" y="1538288"/>
            <a:ext cx="4545013" cy="4525962"/>
          </a:xfrm>
        </p:spPr>
      </p:pic>
      <p:sp>
        <p:nvSpPr>
          <p:cNvPr id="26626" name="Title 1"/>
          <p:cNvSpPr>
            <a:spLocks noGrp="1"/>
          </p:cNvSpPr>
          <p:nvPr>
            <p:ph type="title"/>
          </p:nvPr>
        </p:nvSpPr>
        <p:spPr/>
        <p:txBody>
          <a:bodyPr/>
          <a:lstStyle/>
          <a:p>
            <a:pPr eaLnBrk="1" hangingPunct="1"/>
            <a:r>
              <a:rPr lang="en-US">
                <a:latin typeface="Calibri" charset="0"/>
              </a:rPr>
              <a:t>Generally robust to filtering</a:t>
            </a:r>
          </a:p>
        </p:txBody>
      </p:sp>
      <p:sp>
        <p:nvSpPr>
          <p:cNvPr id="26627" name="TextBox 8"/>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Rectangle 3"/>
          <p:cNvSpPr/>
          <p:nvPr/>
        </p:nvSpPr>
        <p:spPr>
          <a:xfrm>
            <a:off x="6146800" y="2482850"/>
            <a:ext cx="225425" cy="158750"/>
          </a:xfrm>
          <a:prstGeom prst="rect">
            <a:avLst/>
          </a:prstGeom>
          <a:solidFill>
            <a:srgbClr val="2338E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6146800" y="2743200"/>
            <a:ext cx="225425" cy="158750"/>
          </a:xfrm>
          <a:prstGeom prst="rect">
            <a:avLst/>
          </a:prstGeom>
          <a:solidFill>
            <a:srgbClr val="E92424"/>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E92424"/>
              </a:solidFill>
            </a:endParaRPr>
          </a:p>
        </p:txBody>
      </p:sp>
      <p:sp>
        <p:nvSpPr>
          <p:cNvPr id="10" name="Rectangle 9"/>
          <p:cNvSpPr/>
          <p:nvPr/>
        </p:nvSpPr>
        <p:spPr>
          <a:xfrm>
            <a:off x="6146800" y="2220913"/>
            <a:ext cx="225425" cy="158750"/>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631" name="TextBox 4"/>
          <p:cNvSpPr txBox="1">
            <a:spLocks noChangeArrowheads="1"/>
          </p:cNvSpPr>
          <p:nvPr/>
        </p:nvSpPr>
        <p:spPr bwMode="auto">
          <a:xfrm>
            <a:off x="6464300" y="2090738"/>
            <a:ext cx="5969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OTU</a:t>
            </a:r>
          </a:p>
          <a:p>
            <a:pPr eaLnBrk="1" hangingPunct="1"/>
            <a:r>
              <a:rPr lang="en-US" sz="1800"/>
              <a:t>BM</a:t>
            </a:r>
          </a:p>
          <a:p>
            <a:pPr eaLnBrk="1" hangingPunct="1"/>
            <a:r>
              <a:rPr lang="en-US" sz="1800"/>
              <a:t>TD</a:t>
            </a:r>
          </a:p>
        </p:txBody>
      </p:sp>
      <p:sp>
        <p:nvSpPr>
          <p:cNvPr id="26632" name="TextBox 11"/>
          <p:cNvSpPr txBox="1">
            <a:spLocks noChangeArrowheads="1"/>
          </p:cNvSpPr>
          <p:nvPr/>
        </p:nvSpPr>
        <p:spPr bwMode="auto">
          <a:xfrm>
            <a:off x="6043053" y="4556134"/>
            <a:ext cx="264374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dirty="0"/>
              <a:t>Variance ratios between remaining taxa are constant across filtering </a:t>
            </a:r>
            <a:r>
              <a:rPr lang="en-US" sz="1800" b="1" dirty="0" smtClean="0"/>
              <a:t>methods</a:t>
            </a:r>
            <a:endParaRPr lang="en-US" sz="1800" b="1" dirty="0"/>
          </a:p>
        </p:txBody>
      </p:sp>
      <p:sp>
        <p:nvSpPr>
          <p:cNvPr id="2" name="Footer Placeholder 1"/>
          <p:cNvSpPr>
            <a:spLocks noGrp="1"/>
          </p:cNvSpPr>
          <p:nvPr>
            <p:ph type="ftr" sz="quarter" idx="11"/>
          </p:nvPr>
        </p:nvSpPr>
        <p:spPr/>
        <p:txBody>
          <a:bodyPr/>
          <a:lstStyle/>
          <a:p>
            <a:pPr>
              <a:defRPr/>
            </a:pPr>
            <a:r>
              <a:rPr lang="it-IT" smtClean="0"/>
              <a:t>Tromso 2016</a:t>
            </a:r>
            <a:endParaRPr lang="en-US"/>
          </a:p>
        </p:txBody>
      </p:sp>
      <p:sp>
        <p:nvSpPr>
          <p:cNvPr id="11" name="TextBox 10"/>
          <p:cNvSpPr txBox="1"/>
          <p:nvPr/>
        </p:nvSpPr>
        <p:spPr>
          <a:xfrm>
            <a:off x="6207125" y="6037263"/>
            <a:ext cx="2133918" cy="461665"/>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a:t>
            </a:r>
            <a:r>
              <a:rPr lang="en-US" sz="1200" dirty="0" smtClean="0">
                <a:solidFill>
                  <a:schemeClr val="tx1">
                    <a:lumMod val="50000"/>
                    <a:lumOff val="50000"/>
                  </a:schemeClr>
                </a:solidFill>
              </a:rPr>
              <a:t>2016. </a:t>
            </a:r>
            <a:r>
              <a:rPr lang="en-US" sz="1200" dirty="0" smtClean="0">
                <a:solidFill>
                  <a:schemeClr val="tx1">
                    <a:lumMod val="50000"/>
                    <a:lumOff val="50000"/>
                  </a:schemeClr>
                </a:solidFill>
              </a:rPr>
              <a:t>Ann. </a:t>
            </a:r>
            <a:r>
              <a:rPr lang="en-US" sz="1200" dirty="0" err="1" smtClean="0">
                <a:solidFill>
                  <a:schemeClr val="tx1">
                    <a:lumMod val="50000"/>
                    <a:lumOff val="50000"/>
                  </a:schemeClr>
                </a:solidFill>
              </a:rPr>
              <a:t>Epidem</a:t>
            </a:r>
            <a:r>
              <a:rPr lang="en-US" sz="1200" dirty="0" smtClean="0">
                <a:solidFill>
                  <a:schemeClr val="tx1">
                    <a:lumMod val="50000"/>
                    <a:lumOff val="50000"/>
                  </a:schemeClr>
                </a:solidFill>
              </a:rPr>
              <a:t>.</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t>
            </a:r>
            <a:r>
              <a:rPr lang="en-US" sz="1200" dirty="0" smtClean="0">
                <a:solidFill>
                  <a:schemeClr val="tx1">
                    <a:lumMod val="50000"/>
                    <a:lumOff val="50000"/>
                  </a:schemeClr>
                </a:solidFill>
              </a:rPr>
              <a:t>Can. J. Micro.</a:t>
            </a:r>
            <a:endParaRPr lang="en-US" sz="1200" dirty="0">
              <a:solidFill>
                <a:schemeClr val="tx1">
                  <a:lumMod val="50000"/>
                  <a:lumOff val="50000"/>
                </a:schemeClr>
              </a:solidFill>
            </a:endParaRPr>
          </a:p>
        </p:txBody>
      </p:sp>
      <p:sp>
        <p:nvSpPr>
          <p:cNvPr id="5" name="Rectangle 4"/>
          <p:cNvSpPr/>
          <p:nvPr/>
        </p:nvSpPr>
        <p:spPr>
          <a:xfrm>
            <a:off x="6043053" y="3176511"/>
            <a:ext cx="2988235" cy="1200329"/>
          </a:xfrm>
          <a:prstGeom prst="rect">
            <a:avLst/>
          </a:prstGeom>
        </p:spPr>
        <p:txBody>
          <a:bodyPr wrap="square">
            <a:spAutoFit/>
          </a:bodyPr>
          <a:lstStyle/>
          <a:p>
            <a:pPr>
              <a:defRPr/>
            </a:pPr>
            <a:r>
              <a:rPr lang="en-US" b="1" dirty="0"/>
              <a:t>HMP dataset, </a:t>
            </a:r>
            <a:r>
              <a:rPr lang="en-US" b="1" dirty="0">
                <a:solidFill>
                  <a:srgbClr val="2338E2"/>
                </a:solidFill>
              </a:rPr>
              <a:t>BM </a:t>
            </a:r>
            <a:r>
              <a:rPr lang="en-US" b="1" dirty="0"/>
              <a:t>vs. </a:t>
            </a:r>
            <a:r>
              <a:rPr lang="en-US" b="1" dirty="0">
                <a:solidFill>
                  <a:srgbClr val="E92424"/>
                </a:solidFill>
              </a:rPr>
              <a:t>TD</a:t>
            </a:r>
          </a:p>
          <a:p>
            <a:pPr>
              <a:defRPr/>
            </a:pPr>
            <a:r>
              <a:rPr lang="en-US" dirty="0"/>
              <a:t>4776 OTUs in 366 samples</a:t>
            </a:r>
          </a:p>
          <a:p>
            <a:pPr>
              <a:defRPr/>
            </a:pPr>
            <a:r>
              <a:rPr lang="en-US" dirty="0"/>
              <a:t>187 tongue, 179 </a:t>
            </a:r>
            <a:r>
              <a:rPr lang="en-US" dirty="0" smtClean="0"/>
              <a:t>cheek</a:t>
            </a:r>
          </a:p>
          <a:p>
            <a:pPr marL="742950" lvl="1" indent="-285750">
              <a:buFont typeface="Arial"/>
              <a:buChar char="•"/>
              <a:defRPr/>
            </a:pPr>
            <a:r>
              <a:rPr lang="en-US" dirty="0" smtClean="0"/>
              <a:t>Very sparse</a:t>
            </a:r>
            <a:endParaRPr lang="en-US" dirty="0"/>
          </a:p>
        </p:txBody>
      </p:sp>
    </p:spTree>
    <p:extLst>
      <p:ext uri="{BB962C8B-B14F-4D97-AF65-F5344CB8AC3E}">
        <p14:creationId xmlns:p14="http://schemas.microsoft.com/office/powerpoint/2010/main" val="6263841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303762" y="1600200"/>
            <a:ext cx="3383038" cy="4525963"/>
          </a:xfrm>
        </p:spPr>
        <p:txBody>
          <a:bodyPr>
            <a:normAutofit lnSpcReduction="10000"/>
          </a:bodyPr>
          <a:lstStyle/>
          <a:p>
            <a:pPr marL="0" indent="0">
              <a:buNone/>
            </a:pPr>
            <a:r>
              <a:rPr lang="en-US" sz="1800" dirty="0" smtClean="0"/>
              <a:t>Yeast </a:t>
            </a:r>
            <a:r>
              <a:rPr lang="en-US" sz="1800" dirty="0" err="1" smtClean="0"/>
              <a:t>transcriptome</a:t>
            </a:r>
            <a:r>
              <a:rPr lang="en-US" sz="1800" dirty="0" smtClean="0"/>
              <a:t> dataset</a:t>
            </a:r>
          </a:p>
          <a:p>
            <a:r>
              <a:rPr lang="en-US" sz="1800" dirty="0" smtClean="0"/>
              <a:t>2 conditions WT, ∆</a:t>
            </a:r>
            <a:r>
              <a:rPr lang="en-US" sz="1800" dirty="0" smtClean="0"/>
              <a:t>SNF2</a:t>
            </a:r>
          </a:p>
          <a:p>
            <a:pPr lvl="1"/>
            <a:r>
              <a:rPr lang="en-US" sz="1400" dirty="0" smtClean="0"/>
              <a:t>48 replicates</a:t>
            </a:r>
            <a:endParaRPr lang="en-US" sz="1400" dirty="0" smtClean="0"/>
          </a:p>
          <a:p>
            <a:pPr lvl="1"/>
            <a:r>
              <a:rPr lang="en-US" sz="1400" dirty="0" smtClean="0"/>
              <a:t>Tightly controlled conditions</a:t>
            </a:r>
          </a:p>
          <a:p>
            <a:pPr lvl="1"/>
            <a:r>
              <a:rPr lang="en-US" sz="1400" dirty="0" smtClean="0"/>
              <a:t>All s</a:t>
            </a:r>
            <a:r>
              <a:rPr lang="en-US" sz="1400" dirty="0" smtClean="0"/>
              <a:t>hould </a:t>
            </a:r>
            <a:r>
              <a:rPr lang="en-US" sz="1400" dirty="0" smtClean="0"/>
              <a:t>be very similar</a:t>
            </a:r>
          </a:p>
          <a:p>
            <a:endParaRPr lang="en-US" sz="1800" dirty="0"/>
          </a:p>
          <a:p>
            <a:r>
              <a:rPr lang="en-US" sz="1800" dirty="0" smtClean="0"/>
              <a:t>PCA plot of scores shows two major things</a:t>
            </a:r>
          </a:p>
          <a:p>
            <a:pPr lvl="1"/>
            <a:r>
              <a:rPr lang="en-US" sz="1400" dirty="0" smtClean="0"/>
              <a:t>The two conditions split</a:t>
            </a:r>
          </a:p>
          <a:p>
            <a:pPr lvl="1"/>
            <a:r>
              <a:rPr lang="en-US" sz="1400" dirty="0" smtClean="0"/>
              <a:t>There is considerable spread within conditions</a:t>
            </a:r>
          </a:p>
          <a:p>
            <a:pPr lvl="1"/>
            <a:endParaRPr lang="en-US" sz="1400" dirty="0"/>
          </a:p>
          <a:p>
            <a:r>
              <a:rPr lang="en-US" sz="1800" dirty="0" smtClean="0"/>
              <a:t>Finding and removing outliers may improve our resolution</a:t>
            </a:r>
          </a:p>
          <a:p>
            <a:endParaRPr lang="en-US" sz="1800" dirty="0"/>
          </a:p>
          <a:p>
            <a:pPr marL="0" indent="0">
              <a:buNone/>
            </a:pPr>
            <a:r>
              <a:rPr lang="en-US" sz="1200" dirty="0" smtClean="0">
                <a:solidFill>
                  <a:schemeClr val="bg1">
                    <a:lumMod val="50000"/>
                  </a:schemeClr>
                </a:solidFill>
              </a:rPr>
              <a:t>Data from </a:t>
            </a:r>
            <a:r>
              <a:rPr lang="en-US" sz="1200" dirty="0" err="1" smtClean="0">
                <a:solidFill>
                  <a:schemeClr val="bg1">
                    <a:lumMod val="50000"/>
                  </a:schemeClr>
                </a:solidFill>
              </a:rPr>
              <a:t>Schurch</a:t>
            </a:r>
            <a:r>
              <a:rPr lang="en-US" sz="1200" dirty="0" smtClean="0">
                <a:solidFill>
                  <a:schemeClr val="bg1">
                    <a:lumMod val="50000"/>
                  </a:schemeClr>
                </a:solidFill>
              </a:rPr>
              <a:t>, 2015</a:t>
            </a:r>
            <a:endParaRPr lang="en-US" sz="1200"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1181704" y="1549400"/>
            <a:ext cx="2933700" cy="3759200"/>
          </a:xfrm>
          <a:prstGeom prst="rect">
            <a:avLst/>
          </a:prstGeom>
        </p:spPr>
      </p:pic>
      <p:sp>
        <p:nvSpPr>
          <p:cNvPr id="4" name="Footer Placeholder 3"/>
          <p:cNvSpPr>
            <a:spLocks noGrp="1"/>
          </p:cNvSpPr>
          <p:nvPr>
            <p:ph type="ftr" sz="quarter" idx="11"/>
          </p:nvPr>
        </p:nvSpPr>
        <p:spPr/>
        <p:txBody>
          <a:bodyPr/>
          <a:lstStyle/>
          <a:p>
            <a:r>
              <a:rPr lang="en-US" smtClean="0"/>
              <a:t>Tromso 2016</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9726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303762" y="1600200"/>
            <a:ext cx="3383038" cy="4525963"/>
          </a:xfrm>
        </p:spPr>
        <p:txBody>
          <a:bodyPr>
            <a:normAutofit/>
          </a:bodyPr>
          <a:lstStyle/>
          <a:p>
            <a:pPr marL="0" indent="0">
              <a:buNone/>
            </a:pPr>
            <a:r>
              <a:rPr lang="en-US" sz="1800" dirty="0" smtClean="0"/>
              <a:t>Yeast </a:t>
            </a:r>
            <a:r>
              <a:rPr lang="en-US" sz="1800" dirty="0" err="1" smtClean="0"/>
              <a:t>transcriptome</a:t>
            </a:r>
            <a:r>
              <a:rPr lang="en-US" sz="1800" dirty="0" smtClean="0"/>
              <a:t> dataset</a:t>
            </a:r>
          </a:p>
          <a:p>
            <a:endParaRPr lang="en-US" sz="1800" dirty="0"/>
          </a:p>
          <a:p>
            <a:r>
              <a:rPr lang="en-US" sz="1800" dirty="0" smtClean="0"/>
              <a:t>Can we use location on component 2?</a:t>
            </a:r>
          </a:p>
          <a:p>
            <a:pPr lvl="1"/>
            <a:r>
              <a:rPr lang="en-US" sz="1400" dirty="0" smtClean="0"/>
              <a:t>Yes but, is different for each group</a:t>
            </a:r>
          </a:p>
          <a:p>
            <a:pPr lvl="1"/>
            <a:r>
              <a:rPr lang="en-US" sz="1400" dirty="0" smtClean="0"/>
              <a:t>Not obvious what the cutoff should be</a:t>
            </a:r>
          </a:p>
          <a:p>
            <a:pPr lvl="1"/>
            <a:r>
              <a:rPr lang="en-US" sz="1400" dirty="0" smtClean="0"/>
              <a:t>What is special about component 2?</a:t>
            </a:r>
            <a:endParaRPr lang="en-US" sz="1400" dirty="0" smtClean="0"/>
          </a:p>
          <a:p>
            <a:pPr marL="0" indent="0">
              <a:buNone/>
            </a:pPr>
            <a:endParaRPr lang="en-US" sz="1800" dirty="0" smtClean="0"/>
          </a:p>
        </p:txBody>
      </p:sp>
      <p:pic>
        <p:nvPicPr>
          <p:cNvPr id="4" name="Picture 3"/>
          <p:cNvPicPr>
            <a:picLocks noChangeAspect="1"/>
          </p:cNvPicPr>
          <p:nvPr/>
        </p:nvPicPr>
        <p:blipFill>
          <a:blip r:embed="rId2"/>
          <a:stretch>
            <a:fillRect/>
          </a:stretch>
        </p:blipFill>
        <p:spPr>
          <a:xfrm>
            <a:off x="457200" y="1670352"/>
            <a:ext cx="2933700" cy="3759200"/>
          </a:xfrm>
          <a:prstGeom prst="rect">
            <a:avLst/>
          </a:prstGeom>
        </p:spPr>
      </p:pic>
      <p:sp>
        <p:nvSpPr>
          <p:cNvPr id="5" name="Footer Placeholder 4"/>
          <p:cNvSpPr>
            <a:spLocks noGrp="1"/>
          </p:cNvSpPr>
          <p:nvPr>
            <p:ph type="ftr" sz="quarter" idx="11"/>
          </p:nvPr>
        </p:nvSpPr>
        <p:spPr/>
        <p:txBody>
          <a:bodyPr/>
          <a:lstStyle/>
          <a:p>
            <a:r>
              <a:rPr lang="en-US" smtClean="0"/>
              <a:t>Tromso 2016</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767136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563810" y="1600200"/>
            <a:ext cx="3383038" cy="4525963"/>
          </a:xfrm>
        </p:spPr>
        <p:txBody>
          <a:bodyPr>
            <a:normAutofit/>
          </a:bodyPr>
          <a:lstStyle/>
          <a:p>
            <a:pPr marL="0" indent="0">
              <a:buNone/>
            </a:pPr>
            <a:r>
              <a:rPr lang="en-US" sz="1800" dirty="0" smtClean="0"/>
              <a:t>Yeast </a:t>
            </a:r>
            <a:r>
              <a:rPr lang="en-US" sz="1800" dirty="0" err="1" smtClean="0"/>
              <a:t>transcriptome</a:t>
            </a:r>
            <a:r>
              <a:rPr lang="en-US" sz="1800" dirty="0" smtClean="0"/>
              <a:t> dataset</a:t>
            </a:r>
          </a:p>
          <a:p>
            <a:endParaRPr lang="en-US" sz="1800" dirty="0"/>
          </a:p>
          <a:p>
            <a:r>
              <a:rPr lang="en-US" sz="1800" dirty="0" smtClean="0"/>
              <a:t>Contribution to total variance?</a:t>
            </a:r>
          </a:p>
          <a:p>
            <a:pPr lvl="1"/>
            <a:r>
              <a:rPr lang="en-US" sz="1400" dirty="0" smtClean="0"/>
              <a:t>Density shows approximate normal with tails</a:t>
            </a:r>
          </a:p>
          <a:p>
            <a:pPr lvl="1"/>
            <a:r>
              <a:rPr lang="en-US" sz="1400" dirty="0" smtClean="0"/>
              <a:t>Outliers often defined as those beyond twice mean + IQR</a:t>
            </a:r>
          </a:p>
          <a:p>
            <a:pPr lvl="1"/>
            <a:endParaRPr lang="en-US" sz="1400" dirty="0" smtClean="0"/>
          </a:p>
          <a:p>
            <a:pPr lvl="1"/>
            <a:r>
              <a:rPr lang="en-US" sz="1400" dirty="0" smtClean="0"/>
              <a:t>Removes 7 SNF2, 5 WT samples</a:t>
            </a:r>
          </a:p>
          <a:p>
            <a:pPr lvl="2"/>
            <a:r>
              <a:rPr lang="en-US" sz="1000" dirty="0" smtClean="0"/>
              <a:t>Same set as removed by </a:t>
            </a:r>
            <a:r>
              <a:rPr lang="en-US" sz="1000" dirty="0" err="1" smtClean="0"/>
              <a:t>Schurch</a:t>
            </a:r>
            <a:r>
              <a:rPr lang="en-US" sz="1000" dirty="0" smtClean="0"/>
              <a:t> et al, with a more complex linear combination model of correlation, </a:t>
            </a:r>
            <a:r>
              <a:rPr lang="en-US" sz="1000" i="1" dirty="0" smtClean="0"/>
              <a:t>X</a:t>
            </a:r>
            <a:r>
              <a:rPr lang="en-US" sz="1000" baseline="30000" dirty="0" smtClean="0"/>
              <a:t>2</a:t>
            </a:r>
            <a:r>
              <a:rPr lang="en-US" sz="1000" dirty="0" smtClean="0"/>
              <a:t>, and fraction of ‘bad’ gene levels</a:t>
            </a:r>
          </a:p>
          <a:p>
            <a:pPr lvl="1"/>
            <a:endParaRPr lang="en-US" sz="1400" dirty="0"/>
          </a:p>
          <a:p>
            <a:pPr lvl="1"/>
            <a:r>
              <a:rPr lang="en-US" sz="1400" dirty="0" smtClean="0"/>
              <a:t>Simple, quick approach</a:t>
            </a:r>
          </a:p>
          <a:p>
            <a:pPr marL="0" indent="0">
              <a:buNone/>
            </a:pPr>
            <a:endParaRPr lang="en-US" sz="1800" dirty="0" smtClean="0"/>
          </a:p>
        </p:txBody>
      </p:sp>
      <p:pic>
        <p:nvPicPr>
          <p:cNvPr id="5" name="Picture 4"/>
          <p:cNvPicPr>
            <a:picLocks noChangeAspect="1"/>
          </p:cNvPicPr>
          <p:nvPr/>
        </p:nvPicPr>
        <p:blipFill>
          <a:blip r:embed="rId2"/>
          <a:stretch>
            <a:fillRect/>
          </a:stretch>
        </p:blipFill>
        <p:spPr>
          <a:xfrm>
            <a:off x="-61685" y="1940076"/>
            <a:ext cx="5880100" cy="3340100"/>
          </a:xfrm>
          <a:prstGeom prst="rect">
            <a:avLst/>
          </a:prstGeom>
        </p:spPr>
      </p:pic>
      <p:sp>
        <p:nvSpPr>
          <p:cNvPr id="4" name="Footer Placeholder 3"/>
          <p:cNvSpPr>
            <a:spLocks noGrp="1"/>
          </p:cNvSpPr>
          <p:nvPr>
            <p:ph type="ftr" sz="quarter" idx="11"/>
          </p:nvPr>
        </p:nvSpPr>
        <p:spPr/>
        <p:txBody>
          <a:bodyPr/>
          <a:lstStyle/>
          <a:p>
            <a:r>
              <a:rPr lang="en-US" smtClean="0"/>
              <a:t>Tromso 2016</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74702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444281" y="2166216"/>
            <a:ext cx="3383038" cy="4525963"/>
          </a:xfrm>
        </p:spPr>
        <p:txBody>
          <a:bodyPr>
            <a:normAutofit/>
          </a:bodyPr>
          <a:lstStyle/>
          <a:p>
            <a:pPr marL="0" indent="0">
              <a:buNone/>
            </a:pPr>
            <a:r>
              <a:rPr lang="en-US" sz="1800" dirty="0" smtClean="0"/>
              <a:t>Yeast </a:t>
            </a:r>
            <a:r>
              <a:rPr lang="en-US" sz="1800" dirty="0" err="1" smtClean="0"/>
              <a:t>transcriptome</a:t>
            </a:r>
            <a:r>
              <a:rPr lang="en-US" sz="1800" dirty="0" smtClean="0"/>
              <a:t> dataset</a:t>
            </a:r>
          </a:p>
          <a:p>
            <a:endParaRPr lang="en-US" sz="1800" dirty="0"/>
          </a:p>
          <a:p>
            <a:r>
              <a:rPr lang="en-US" sz="1800" dirty="0" smtClean="0"/>
              <a:t>More variance explained on component 1, less on component 2.</a:t>
            </a:r>
          </a:p>
          <a:p>
            <a:pPr lvl="1"/>
            <a:r>
              <a:rPr lang="en-US" sz="1400" dirty="0" smtClean="0"/>
              <a:t>Reduced component 2 variance by half</a:t>
            </a:r>
          </a:p>
          <a:p>
            <a:r>
              <a:rPr lang="en-US" sz="1800" dirty="0" smtClean="0"/>
              <a:t>True spread of the data is easier to see</a:t>
            </a:r>
          </a:p>
          <a:p>
            <a:pPr lvl="1"/>
            <a:r>
              <a:rPr lang="en-US" sz="1400" dirty="0" smtClean="0"/>
              <a:t>WT is more variable than SNF2</a:t>
            </a:r>
          </a:p>
          <a:p>
            <a:pPr marL="0" indent="0">
              <a:buNone/>
            </a:pPr>
            <a:endParaRPr lang="en-US" sz="1800" dirty="0" smtClean="0"/>
          </a:p>
        </p:txBody>
      </p:sp>
      <p:pic>
        <p:nvPicPr>
          <p:cNvPr id="4" name="Picture 3"/>
          <p:cNvPicPr>
            <a:picLocks noChangeAspect="1"/>
          </p:cNvPicPr>
          <p:nvPr/>
        </p:nvPicPr>
        <p:blipFill>
          <a:blip r:embed="rId2"/>
          <a:stretch>
            <a:fillRect/>
          </a:stretch>
        </p:blipFill>
        <p:spPr>
          <a:xfrm>
            <a:off x="0" y="2525592"/>
            <a:ext cx="2641600" cy="3175000"/>
          </a:xfrm>
          <a:prstGeom prst="rect">
            <a:avLst/>
          </a:prstGeom>
        </p:spPr>
      </p:pic>
      <p:pic>
        <p:nvPicPr>
          <p:cNvPr id="6" name="Picture 5"/>
          <p:cNvPicPr>
            <a:picLocks noChangeAspect="1"/>
          </p:cNvPicPr>
          <p:nvPr/>
        </p:nvPicPr>
        <p:blipFill>
          <a:blip r:embed="rId3"/>
          <a:stretch>
            <a:fillRect/>
          </a:stretch>
        </p:blipFill>
        <p:spPr>
          <a:xfrm>
            <a:off x="2743200" y="2134840"/>
            <a:ext cx="2282371" cy="3695700"/>
          </a:xfrm>
          <a:prstGeom prst="rect">
            <a:avLst/>
          </a:prstGeom>
        </p:spPr>
      </p:pic>
      <p:sp>
        <p:nvSpPr>
          <p:cNvPr id="5" name="Footer Placeholder 4"/>
          <p:cNvSpPr>
            <a:spLocks noGrp="1"/>
          </p:cNvSpPr>
          <p:nvPr>
            <p:ph type="ftr" sz="quarter" idx="11"/>
          </p:nvPr>
        </p:nvSpPr>
        <p:spPr/>
        <p:txBody>
          <a:bodyPr/>
          <a:lstStyle/>
          <a:p>
            <a:r>
              <a:rPr lang="en-US" smtClean="0"/>
              <a:t>Tromso 2016</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32474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201613" y="274638"/>
            <a:ext cx="8729662" cy="1143000"/>
          </a:xfrm>
        </p:spPr>
        <p:txBody>
          <a:bodyPr>
            <a:normAutofit/>
          </a:bodyPr>
          <a:lstStyle/>
          <a:p>
            <a:pPr eaLnBrk="1" hangingPunct="1"/>
            <a:r>
              <a:rPr lang="en-US" dirty="0" smtClean="0">
                <a:latin typeface="Calibri" charset="0"/>
              </a:rPr>
              <a:t>Outliers in gene tag sequencing data</a:t>
            </a:r>
            <a:endParaRPr lang="en-US" dirty="0">
              <a:latin typeface="Calibri" charset="0"/>
            </a:endParaRPr>
          </a:p>
        </p:txBody>
      </p:sp>
      <p:sp>
        <p:nvSpPr>
          <p:cNvPr id="5" name="TextBox 4"/>
          <p:cNvSpPr txBox="1"/>
          <p:nvPr/>
        </p:nvSpPr>
        <p:spPr>
          <a:xfrm>
            <a:off x="3671234" y="1417638"/>
            <a:ext cx="2021354" cy="3416320"/>
          </a:xfrm>
          <a:prstGeom prst="rect">
            <a:avLst/>
          </a:prstGeom>
          <a:noFill/>
        </p:spPr>
        <p:txBody>
          <a:bodyPr wrap="square">
            <a:spAutoFit/>
          </a:bodyPr>
          <a:lstStyle/>
          <a:p>
            <a:pPr>
              <a:defRPr/>
            </a:pPr>
            <a:r>
              <a:rPr lang="en-US" sz="2400" b="1" dirty="0"/>
              <a:t>HMP </a:t>
            </a:r>
            <a:r>
              <a:rPr lang="en-US" sz="2400" b="1" dirty="0" smtClean="0"/>
              <a:t>dataset </a:t>
            </a:r>
          </a:p>
          <a:p>
            <a:pPr>
              <a:defRPr/>
            </a:pPr>
            <a:endParaRPr lang="en-US" sz="2400" b="1" dirty="0">
              <a:solidFill>
                <a:srgbClr val="2338E2"/>
              </a:solidFill>
            </a:endParaRPr>
          </a:p>
          <a:p>
            <a:pPr>
              <a:defRPr/>
            </a:pPr>
            <a:r>
              <a:rPr lang="en-US" sz="2400" b="1" dirty="0" smtClean="0">
                <a:solidFill>
                  <a:srgbClr val="2338E2"/>
                </a:solidFill>
              </a:rPr>
              <a:t>BM</a:t>
            </a:r>
          </a:p>
          <a:p>
            <a:pPr>
              <a:defRPr/>
            </a:pPr>
            <a:endParaRPr lang="en-US" sz="2400" b="1" dirty="0">
              <a:solidFill>
                <a:srgbClr val="2338E2"/>
              </a:solidFill>
            </a:endParaRPr>
          </a:p>
          <a:p>
            <a:pPr>
              <a:defRPr/>
            </a:pPr>
            <a:endParaRPr lang="en-US" sz="2400" b="1" dirty="0" smtClean="0">
              <a:solidFill>
                <a:srgbClr val="2338E2"/>
              </a:solidFill>
            </a:endParaRPr>
          </a:p>
          <a:p>
            <a:pPr>
              <a:defRPr/>
            </a:pPr>
            <a:endParaRPr lang="en-US" sz="2400" b="1" dirty="0">
              <a:solidFill>
                <a:srgbClr val="2338E2"/>
              </a:solidFill>
            </a:endParaRPr>
          </a:p>
          <a:p>
            <a:pPr>
              <a:defRPr/>
            </a:pPr>
            <a:endParaRPr lang="en-US" sz="2400" b="1" dirty="0" smtClean="0">
              <a:solidFill>
                <a:srgbClr val="2338E2"/>
              </a:solidFill>
            </a:endParaRPr>
          </a:p>
          <a:p>
            <a:pPr>
              <a:defRPr/>
            </a:pPr>
            <a:endParaRPr lang="en-US" sz="2400" b="1" dirty="0">
              <a:solidFill>
                <a:srgbClr val="2338E2"/>
              </a:solidFill>
            </a:endParaRPr>
          </a:p>
          <a:p>
            <a:pPr>
              <a:defRPr/>
            </a:pPr>
            <a:r>
              <a:rPr lang="en-US" sz="2400" b="1" dirty="0" smtClean="0">
                <a:solidFill>
                  <a:srgbClr val="E92424"/>
                </a:solidFill>
              </a:rPr>
              <a:t>TD</a:t>
            </a:r>
            <a:endParaRPr lang="en-US" sz="2400" b="1" dirty="0">
              <a:solidFill>
                <a:srgbClr val="E92424"/>
              </a:solidFill>
            </a:endParaRPr>
          </a:p>
        </p:txBody>
      </p:sp>
      <p:sp>
        <p:nvSpPr>
          <p:cNvPr id="25603"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5604" name="Content Placeholder 2" descr="outliers.pdf"/>
          <p:cNvPicPr>
            <a:picLocks noGrp="1" noChangeAspect="1"/>
          </p:cNvPicPr>
          <p:nvPr>
            <p:ph idx="1"/>
          </p:nvPr>
        </p:nvPicPr>
        <p:blipFill>
          <a:blip r:embed="rId3">
            <a:extLst>
              <a:ext uri="{28A0092B-C50C-407E-A947-70E740481C1C}">
                <a14:useLocalDpi xmlns:a14="http://schemas.microsoft.com/office/drawing/2010/main" val="0"/>
              </a:ext>
            </a:extLst>
          </a:blip>
          <a:srcRect l="230" r="-449"/>
          <a:stretch>
            <a:fillRect/>
          </a:stretch>
        </p:blipFill>
        <p:spPr>
          <a:xfrm>
            <a:off x="601663" y="1452563"/>
            <a:ext cx="2720975" cy="4525962"/>
          </a:xfrm>
        </p:spPr>
      </p:pic>
      <p:sp>
        <p:nvSpPr>
          <p:cNvPr id="2" name="Footer Placeholder 1"/>
          <p:cNvSpPr>
            <a:spLocks noGrp="1"/>
          </p:cNvSpPr>
          <p:nvPr>
            <p:ph type="ftr" sz="quarter" idx="11"/>
          </p:nvPr>
        </p:nvSpPr>
        <p:spPr/>
        <p:txBody>
          <a:bodyPr/>
          <a:lstStyle/>
          <a:p>
            <a:pPr>
              <a:defRPr/>
            </a:pPr>
            <a:r>
              <a:rPr lang="it-IT" smtClean="0"/>
              <a:t>Tromso 2016</a:t>
            </a:r>
            <a:endParaRPr lang="en-US"/>
          </a:p>
        </p:txBody>
      </p:sp>
    </p:spTree>
    <p:extLst>
      <p:ext uri="{BB962C8B-B14F-4D97-AF65-F5344CB8AC3E}">
        <p14:creationId xmlns:p14="http://schemas.microsoft.com/office/powerpoint/2010/main" val="8435593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p:txBody>
          <a:bodyPr/>
          <a:lstStyle/>
          <a:p>
            <a:pPr marL="0" indent="0" algn="ctr" eaLnBrk="1" hangingPunct="1">
              <a:buFont typeface="Arial" charset="0"/>
              <a:buNone/>
              <a:defRPr/>
            </a:pPr>
            <a:endParaRPr lang="en-US" b="1" dirty="0" smtClean="0">
              <a:latin typeface="Calibri" charset="0"/>
            </a:endParaRPr>
          </a:p>
          <a:p>
            <a:pPr eaLnBrk="1" hangingPunct="1">
              <a:defRPr/>
            </a:pPr>
            <a:r>
              <a:rPr lang="en-US" dirty="0" smtClean="0">
                <a:solidFill>
                  <a:schemeClr val="bg1">
                    <a:lumMod val="65000"/>
                  </a:schemeClr>
                </a:solidFill>
                <a:latin typeface="Calibri" charset="0"/>
              </a:rPr>
              <a:t>Correlation/</a:t>
            </a:r>
            <a:r>
              <a:rPr lang="en-US" dirty="0" err="1" smtClean="0">
                <a:solidFill>
                  <a:schemeClr val="bg1">
                    <a:lumMod val="65000"/>
                  </a:schemeClr>
                </a:solidFill>
                <a:latin typeface="Calibri" charset="0"/>
              </a:rPr>
              <a:t>covariation</a:t>
            </a:r>
            <a:r>
              <a:rPr lang="en-US" dirty="0" smtClean="0">
                <a:solidFill>
                  <a:schemeClr val="bg1">
                    <a:lumMod val="65000"/>
                  </a:schemeClr>
                </a:solidFill>
                <a:latin typeface="Calibri" charset="0"/>
              </a:rPr>
              <a:t> </a:t>
            </a:r>
          </a:p>
          <a:p>
            <a:pPr lvl="1" eaLnBrk="1" hangingPunct="1">
              <a:defRPr/>
            </a:pPr>
            <a:r>
              <a:rPr lang="en-US" sz="2400" dirty="0" smtClean="0">
                <a:solidFill>
                  <a:schemeClr val="bg1">
                    <a:lumMod val="65000"/>
                  </a:schemeClr>
                </a:solidFill>
                <a:latin typeface="Calibri" charset="0"/>
              </a:rPr>
              <a:t>Ordination (PCA), clustering, networks</a:t>
            </a:r>
          </a:p>
          <a:p>
            <a:pPr eaLnBrk="1" hangingPunct="1">
              <a:defRPr/>
            </a:pPr>
            <a:r>
              <a:rPr lang="en-US" dirty="0" err="1" smtClean="0">
                <a:solidFill>
                  <a:schemeClr val="bg1">
                    <a:lumMod val="65000"/>
                  </a:schemeClr>
                </a:solidFill>
                <a:latin typeface="Calibri" charset="0"/>
              </a:rPr>
              <a:t>Subcompositonal</a:t>
            </a:r>
            <a:r>
              <a:rPr lang="en-US" dirty="0" smtClean="0">
                <a:solidFill>
                  <a:schemeClr val="bg1">
                    <a:lumMod val="65000"/>
                  </a:schemeClr>
                </a:solidFill>
                <a:latin typeface="Calibri" charset="0"/>
              </a:rPr>
              <a:t> incoherence</a:t>
            </a:r>
          </a:p>
          <a:p>
            <a:pPr lvl="1" eaLnBrk="1" hangingPunct="1">
              <a:defRPr/>
            </a:pPr>
            <a:r>
              <a:rPr lang="en-US" sz="2400" dirty="0" smtClean="0">
                <a:solidFill>
                  <a:schemeClr val="bg1">
                    <a:lumMod val="65000"/>
                  </a:schemeClr>
                </a:solidFill>
                <a:latin typeface="Calibri" charset="0"/>
              </a:rPr>
              <a:t>Normalization, rarefaction, </a:t>
            </a:r>
            <a:r>
              <a:rPr lang="en-US" sz="2400" dirty="0" err="1" smtClean="0">
                <a:solidFill>
                  <a:schemeClr val="bg1">
                    <a:lumMod val="65000"/>
                  </a:schemeClr>
                </a:solidFill>
                <a:latin typeface="Calibri" charset="0"/>
              </a:rPr>
              <a:t>subsetting</a:t>
            </a:r>
            <a:r>
              <a:rPr lang="en-US" sz="2400" dirty="0" smtClean="0">
                <a:solidFill>
                  <a:schemeClr val="bg1">
                    <a:lumMod val="65000"/>
                  </a:schemeClr>
                </a:solidFill>
                <a:latin typeface="Calibri" charset="0"/>
              </a:rPr>
              <a:t>, aggregation</a:t>
            </a:r>
          </a:p>
          <a:p>
            <a:pPr eaLnBrk="1" hangingPunct="1">
              <a:defRPr/>
            </a:pPr>
            <a:r>
              <a:rPr lang="en-US" dirty="0" smtClean="0">
                <a:latin typeface="Calibri" charset="0"/>
              </a:rPr>
              <a:t>Noise is greatest at low count margin</a:t>
            </a:r>
          </a:p>
          <a:p>
            <a:pPr lvl="1" eaLnBrk="1" hangingPunct="1">
              <a:defRPr/>
            </a:pPr>
            <a:r>
              <a:rPr lang="en-US" dirty="0" smtClean="0">
                <a:latin typeface="Calibri" charset="0"/>
              </a:rPr>
              <a:t>Often ‘most significant’ is least abundant</a:t>
            </a:r>
          </a:p>
          <a:p>
            <a:pPr marL="0" indent="0" eaLnBrk="1" hangingPunct="1">
              <a:buFont typeface="Arial" charset="0"/>
              <a:buNone/>
              <a:defRPr/>
            </a:pPr>
            <a:endParaRPr lang="en-US" dirty="0">
              <a:latin typeface="Calibri" charset="0"/>
            </a:endParaRPr>
          </a:p>
        </p:txBody>
      </p:sp>
      <p:sp>
        <p:nvSpPr>
          <p:cNvPr id="15362" name="Title 1"/>
          <p:cNvSpPr>
            <a:spLocks noGrp="1"/>
          </p:cNvSpPr>
          <p:nvPr>
            <p:ph type="title"/>
          </p:nvPr>
        </p:nvSpPr>
        <p:spPr/>
        <p:txBody>
          <a:bodyPr>
            <a:normAutofit fontScale="90000"/>
          </a:bodyPr>
          <a:lstStyle/>
          <a:p>
            <a:pPr eaLnBrk="1" hangingPunct="1"/>
            <a:r>
              <a:rPr lang="en-US" u="sng" dirty="0">
                <a:latin typeface="Calibri" charset="0"/>
              </a:rPr>
              <a:t>We are working in the wrong </a:t>
            </a:r>
            <a:r>
              <a:rPr lang="en-US" u="sng" dirty="0" smtClean="0">
                <a:latin typeface="Calibri" charset="0"/>
              </a:rPr>
              <a:t>geometry</a:t>
            </a:r>
            <a:endParaRPr lang="en-US" u="sng" dirty="0">
              <a:latin typeface="Calibri" charset="0"/>
            </a:endParaRPr>
          </a:p>
        </p:txBody>
      </p:sp>
      <p:sp>
        <p:nvSpPr>
          <p:cNvPr id="4" name="TextBox 3"/>
          <p:cNvSpPr txBox="1"/>
          <p:nvPr/>
        </p:nvSpPr>
        <p:spPr>
          <a:xfrm>
            <a:off x="6207125" y="5932675"/>
            <a:ext cx="2406578" cy="646331"/>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a:solidFill>
                  <a:schemeClr val="tx1">
                    <a:lumMod val="50000"/>
                    <a:lumOff val="50000"/>
                  </a:schemeClr>
                </a:solidFill>
              </a:rPr>
              <a:t>Microbiome</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2" name="Footer Placeholder 1"/>
          <p:cNvSpPr>
            <a:spLocks noGrp="1"/>
          </p:cNvSpPr>
          <p:nvPr>
            <p:ph type="ftr" sz="quarter" idx="11"/>
          </p:nvPr>
        </p:nvSpPr>
        <p:spPr/>
        <p:txBody>
          <a:bodyPr/>
          <a:lstStyle/>
          <a:p>
            <a:r>
              <a:rPr lang="en-US" smtClean="0"/>
              <a:t>Tromso 2016</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41673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a:t>
            </a:r>
            <a:r>
              <a:rPr lang="en-US" dirty="0" smtClean="0"/>
              <a:t>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a:t>
            </a:r>
            <a:r>
              <a:rPr lang="en-US" dirty="0" smtClean="0"/>
              <a:t>0!</a:t>
            </a:r>
            <a:endParaRPr lang="en-US" dirty="0" smtClean="0"/>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dirty="0" err="1" smtClean="0"/>
              <a:t>Tromso</a:t>
            </a:r>
            <a:r>
              <a:rPr lang="en-US" dirty="0" smtClean="0"/>
              <a:t> 2016</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7310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593437"/>
            <a:ext cx="4374444" cy="4801315"/>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endParaRPr lang="en-US" dirty="0" smtClean="0"/>
          </a:p>
          <a:p>
            <a:pPr marL="742950" lvl="1" indent="-285750">
              <a:buFont typeface="Wingdings" charset="2"/>
              <a:buChar char="§"/>
            </a:pPr>
            <a:r>
              <a:rPr lang="en-US" dirty="0" smtClean="0"/>
              <a:t>Values</a:t>
            </a:r>
            <a:r>
              <a:rPr lang="en-US" dirty="0" smtClean="0"/>
              <a:t> </a:t>
            </a:r>
            <a:r>
              <a:rPr lang="en-US" dirty="0" smtClean="0"/>
              <a:t>replaced by estimated probability of observing </a:t>
            </a:r>
            <a:r>
              <a:rPr lang="en-US" dirty="0" smtClean="0"/>
              <a:t>variable given total</a:t>
            </a:r>
            <a:endParaRPr lang="en-US" dirty="0" smtClean="0"/>
          </a:p>
          <a:p>
            <a:pPr marL="742950" lvl="1" indent="-285750">
              <a:buFont typeface="Wingdings" charset="2"/>
              <a:buChar char="§"/>
            </a:pPr>
            <a:r>
              <a:rPr lang="en-US" dirty="0" smtClean="0"/>
              <a:t>Highest counts have least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Tromso 2016</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496265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distributions of </a:t>
            </a:r>
            <a:r>
              <a:rPr lang="en-US" dirty="0" err="1" smtClean="0"/>
              <a:t>clr</a:t>
            </a:r>
            <a:r>
              <a:rPr lang="en-US" dirty="0" smtClean="0"/>
              <a:t> values</a:t>
            </a:r>
            <a:endParaRPr lang="en-US" dirty="0"/>
          </a:p>
        </p:txBody>
      </p:sp>
      <p:sp>
        <p:nvSpPr>
          <p:cNvPr id="5" name="TextBox 4"/>
          <p:cNvSpPr txBox="1"/>
          <p:nvPr/>
        </p:nvSpPr>
        <p:spPr>
          <a:xfrm>
            <a:off x="630159" y="1353153"/>
            <a:ext cx="3394148" cy="3970318"/>
          </a:xfrm>
          <a:prstGeom prst="rect">
            <a:avLst/>
          </a:prstGeom>
          <a:noFill/>
        </p:spPr>
        <p:txBody>
          <a:bodyPr wrap="square" rtlCol="0">
            <a:spAutoFit/>
          </a:bodyPr>
          <a:lstStyle/>
          <a:p>
            <a:r>
              <a:rPr lang="en-US" dirty="0" smtClean="0"/>
              <a:t>For count vector X=[x</a:t>
            </a:r>
            <a:r>
              <a:rPr lang="en-US" baseline="-25000" dirty="0" smtClean="0"/>
              <a:t>1</a:t>
            </a:r>
            <a:r>
              <a:rPr lang="en-US" dirty="0" smtClean="0"/>
              <a:t>,x</a:t>
            </a:r>
            <a:r>
              <a:rPr lang="en-US" baseline="-25000" dirty="0" smtClean="0"/>
              <a:t>2</a:t>
            </a:r>
            <a:r>
              <a:rPr lang="en-US" dirty="0" smtClean="0"/>
              <a:t>,</a:t>
            </a:r>
            <a:r>
              <a:rPr lang="is-IS" dirty="0" smtClean="0"/>
              <a:t>…x</a:t>
            </a:r>
            <a:r>
              <a:rPr lang="is-IS" baseline="-25000" dirty="0" smtClean="0"/>
              <a:t>D</a:t>
            </a:r>
            <a:r>
              <a:rPr lang="is-IS" dirty="0" smtClean="0"/>
              <a:t>]</a:t>
            </a:r>
          </a:p>
          <a:p>
            <a:endParaRPr lang="is-IS" dirty="0"/>
          </a:p>
          <a:p>
            <a:endParaRPr lang="is-IS" dirty="0" smtClean="0"/>
          </a:p>
          <a:p>
            <a:endParaRPr lang="is-IS" dirty="0" smtClean="0"/>
          </a:p>
          <a:p>
            <a:endParaRPr lang="is-IS" dirty="0" smtClean="0"/>
          </a:p>
          <a:p>
            <a:r>
              <a:rPr lang="is-IS" dirty="0" smtClean="0"/>
              <a:t>       P</a:t>
            </a:r>
            <a:r>
              <a:rPr lang="is-IS" dirty="0" smtClean="0"/>
              <a:t>(X</a:t>
            </a:r>
            <a:r>
              <a:rPr lang="is-IS" baseline="-25000" dirty="0" smtClean="0"/>
              <a:t>n</a:t>
            </a:r>
            <a:r>
              <a:rPr lang="is-IS" dirty="0" smtClean="0"/>
              <a:t>) </a:t>
            </a:r>
            <a:r>
              <a:rPr lang="is-IS" dirty="0" smtClean="0"/>
              <a:t>= Dir[n,X] =</a:t>
            </a:r>
          </a:p>
          <a:p>
            <a:endParaRPr lang="is-IS" dirty="0"/>
          </a:p>
          <a:p>
            <a:endParaRPr lang="is-IS" dirty="0" smtClean="0"/>
          </a:p>
          <a:p>
            <a:endParaRPr lang="is-IS" dirty="0"/>
          </a:p>
          <a:p>
            <a:endParaRPr lang="is-IS" dirty="0" smtClean="0"/>
          </a:p>
          <a:p>
            <a:endParaRPr lang="is-IS" dirty="0" smtClean="0"/>
          </a:p>
          <a:p>
            <a:endParaRPr lang="is-IS" dirty="0"/>
          </a:p>
          <a:p>
            <a:endParaRPr lang="is-IS" dirty="0" smtClean="0"/>
          </a:p>
          <a:p>
            <a:r>
              <a:rPr lang="en-US" dirty="0"/>
              <a:t>c</a:t>
            </a:r>
            <a:r>
              <a:rPr lang="en-US" dirty="0" smtClean="0"/>
              <a:t>(</a:t>
            </a:r>
            <a:r>
              <a:rPr lang="en-US" dirty="0" err="1" smtClean="0"/>
              <a:t>X</a:t>
            </a:r>
            <a:r>
              <a:rPr lang="en-US" baseline="-25000" dirty="0" err="1" smtClean="0"/>
              <a:t>n</a:t>
            </a:r>
            <a:r>
              <a:rPr lang="en-US" dirty="0" smtClean="0"/>
              <a:t>) </a:t>
            </a:r>
            <a:r>
              <a:rPr lang="en-US" dirty="0" smtClean="0"/>
              <a:t>= log(</a:t>
            </a:r>
            <a:r>
              <a:rPr lang="en-US" dirty="0" err="1"/>
              <a:t>p</a:t>
            </a:r>
            <a:r>
              <a:rPr lang="en-US" baseline="-25000" dirty="0" err="1" smtClean="0"/>
              <a:t>ni</a:t>
            </a:r>
            <a:r>
              <a:rPr lang="en-US" dirty="0" smtClean="0"/>
              <a:t>/</a:t>
            </a:r>
            <a:r>
              <a:rPr lang="en-US" dirty="0" err="1" smtClean="0"/>
              <a:t>g</a:t>
            </a:r>
            <a:r>
              <a:rPr lang="en-US" baseline="-25000" dirty="0" err="1" smtClean="0"/>
              <a:t>nX</a:t>
            </a:r>
            <a:r>
              <a:rPr lang="en-US" dirty="0" smtClean="0"/>
              <a:t>) = </a:t>
            </a:r>
            <a:r>
              <a:rPr lang="is-IS" dirty="0" smtClean="0"/>
              <a:t> </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2666118602"/>
              </p:ext>
            </p:extLst>
          </p:nvPr>
        </p:nvGraphicFramePr>
        <p:xfrm>
          <a:off x="2670311" y="1941287"/>
          <a:ext cx="2533060" cy="1854200"/>
        </p:xfrm>
        <a:graphic>
          <a:graphicData uri="http://schemas.openxmlformats.org/drawingml/2006/table">
            <a:tbl>
              <a:tblPr firstRow="1" bandRow="1">
                <a:effectLst/>
                <a:tableStyleId>{5C22544A-7EE6-4342-B048-85BDC9FD1C3A}</a:tableStyleId>
              </a:tblPr>
              <a:tblGrid>
                <a:gridCol w="506612"/>
                <a:gridCol w="506612"/>
                <a:gridCol w="506612"/>
                <a:gridCol w="506612"/>
                <a:gridCol w="506612"/>
              </a:tblGrid>
              <a:tr h="370840">
                <a:tc>
                  <a:txBody>
                    <a:bodyPr/>
                    <a:lstStyle/>
                    <a:p>
                      <a:r>
                        <a:rPr lang="en-US" b="0" dirty="0" smtClean="0">
                          <a:solidFill>
                            <a:schemeClr val="tx1"/>
                          </a:solidFill>
                        </a:rPr>
                        <a:t>p</a:t>
                      </a:r>
                      <a:r>
                        <a:rPr lang="en-US" b="0" baseline="-25000" dirty="0" smtClean="0">
                          <a:solidFill>
                            <a:schemeClr val="tx1"/>
                          </a:solidFill>
                        </a:rPr>
                        <a:t>11</a:t>
                      </a:r>
                      <a:endParaRPr lang="en-US" b="0" baseline="-25000" dirty="0">
                        <a:solidFill>
                          <a:schemeClr val="tx1"/>
                        </a:solidFill>
                      </a:endParaRP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p</a:t>
                      </a:r>
                      <a:r>
                        <a:rPr lang="en-US" b="0" baseline="-25000" dirty="0" smtClean="0">
                          <a:solidFill>
                            <a:schemeClr val="tx1"/>
                          </a:solidFill>
                        </a:rPr>
                        <a:t>12</a:t>
                      </a:r>
                    </a:p>
                  </a:txBody>
                  <a:tcPr>
                    <a:noFill/>
                  </a:tcPr>
                </a:tc>
                <a:tc>
                  <a:txBody>
                    <a:bodyPr/>
                    <a:lstStyle/>
                    <a:p>
                      <a:r>
                        <a:rPr lang="en-US" b="0" baseline="0" dirty="0" smtClean="0">
                          <a:solidFill>
                            <a:schemeClr val="tx1"/>
                          </a:solidFill>
                        </a:rPr>
                        <a:t>p</a:t>
                      </a:r>
                      <a:r>
                        <a:rPr lang="en-US" b="0" baseline="-25000" dirty="0" smtClean="0">
                          <a:solidFill>
                            <a:schemeClr val="tx1"/>
                          </a:solidFill>
                        </a:rPr>
                        <a:t>13</a:t>
                      </a:r>
                      <a:endParaRPr lang="en-US" dirty="0"/>
                    </a:p>
                  </a:txBody>
                  <a:tcPr>
                    <a:noFill/>
                  </a:tcPr>
                </a:tc>
                <a:tc>
                  <a:txBody>
                    <a:bodyPr/>
                    <a:lstStyle/>
                    <a:p>
                      <a:r>
                        <a:rPr lang="is-IS" b="0" baseline="0" dirty="0" smtClean="0">
                          <a:solidFill>
                            <a:schemeClr val="tx1"/>
                          </a:solidFill>
                        </a:rPr>
                        <a:t>…</a:t>
                      </a:r>
                      <a:endParaRPr lang="en-US" b="0" baseline="-25000" dirty="0">
                        <a:solidFill>
                          <a:schemeClr val="tx1"/>
                        </a:solidFill>
                      </a:endParaRP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p</a:t>
                      </a:r>
                      <a:r>
                        <a:rPr lang="en-US" b="0" baseline="-25000" dirty="0" smtClean="0">
                          <a:solidFill>
                            <a:schemeClr val="tx1"/>
                          </a:solidFill>
                        </a:rPr>
                        <a:t>1D</a:t>
                      </a:r>
                    </a:p>
                  </a:txBody>
                  <a:tcPr>
                    <a:noFill/>
                  </a:tcPr>
                </a:tc>
              </a:tr>
              <a:tr h="370840">
                <a:tc>
                  <a:txBody>
                    <a:bodyPr/>
                    <a:lstStyle/>
                    <a:p>
                      <a:r>
                        <a:rPr lang="en-US" b="0" baseline="0" dirty="0" smtClean="0">
                          <a:solidFill>
                            <a:schemeClr val="tx1"/>
                          </a:solidFill>
                        </a:rPr>
                        <a:t>p</a:t>
                      </a:r>
                      <a:r>
                        <a:rPr lang="en-US" b="0" baseline="-25000" dirty="0" smtClean="0">
                          <a:solidFill>
                            <a:schemeClr val="tx1"/>
                          </a:solidFill>
                        </a:rPr>
                        <a:t>21</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22</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23</a:t>
                      </a:r>
                      <a:endParaRPr lang="en-US" dirty="0"/>
                    </a:p>
                  </a:txBody>
                  <a:tcPr>
                    <a:noFill/>
                  </a:tcPr>
                </a:tc>
                <a:tc>
                  <a:txBody>
                    <a:bodyPr/>
                    <a:lstStyle/>
                    <a:p>
                      <a:r>
                        <a:rPr lang="is-IS" dirty="0" smtClean="0"/>
                        <a:t>…</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2D</a:t>
                      </a:r>
                      <a:endParaRPr lang="en-US" dirty="0"/>
                    </a:p>
                  </a:txBody>
                  <a:tcPr>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p</a:t>
                      </a:r>
                      <a:r>
                        <a:rPr lang="en-US" b="0" baseline="-25000" dirty="0" smtClean="0">
                          <a:solidFill>
                            <a:schemeClr val="tx1"/>
                          </a:solidFill>
                        </a:rPr>
                        <a:t>31</a:t>
                      </a:r>
                      <a:endParaRPr lang="en-US" dirty="0" smtClean="0"/>
                    </a:p>
                  </a:txBody>
                  <a:tcPr>
                    <a:noFill/>
                  </a:tcPr>
                </a:tc>
                <a:tc>
                  <a:txBody>
                    <a:bodyPr/>
                    <a:lstStyle/>
                    <a:p>
                      <a:r>
                        <a:rPr lang="en-US" b="0" baseline="0" dirty="0" smtClean="0">
                          <a:solidFill>
                            <a:schemeClr val="tx1"/>
                          </a:solidFill>
                        </a:rPr>
                        <a:t>p</a:t>
                      </a:r>
                      <a:r>
                        <a:rPr lang="en-US" b="0" baseline="-25000" dirty="0" smtClean="0">
                          <a:solidFill>
                            <a:schemeClr val="tx1"/>
                          </a:solidFill>
                        </a:rPr>
                        <a:t>32</a:t>
                      </a:r>
                      <a:endParaRPr lang="en-US" dirty="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3D</a:t>
                      </a:r>
                      <a:endParaRPr lang="en-US" dirty="0"/>
                    </a:p>
                  </a:txBody>
                  <a:tcPr>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0" baseline="0" dirty="0" smtClean="0">
                          <a:solidFill>
                            <a:schemeClr val="tx1"/>
                          </a:solidFill>
                        </a:rPr>
                        <a:t>…</a:t>
                      </a:r>
                      <a:endParaRPr lang="en-US" dirty="0" smtClean="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is-IS" b="0" baseline="0" dirty="0" smtClean="0">
                          <a:solidFill>
                            <a:schemeClr val="tx1"/>
                          </a:solidFill>
                        </a:rPr>
                        <a:t>…</a:t>
                      </a:r>
                      <a:endParaRPr lang="en-US" dirty="0"/>
                    </a:p>
                  </a:txBody>
                  <a:tcPr>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p</a:t>
                      </a:r>
                      <a:r>
                        <a:rPr lang="en-US" b="0" baseline="-25000" dirty="0" smtClean="0">
                          <a:solidFill>
                            <a:schemeClr val="tx1"/>
                          </a:solidFill>
                        </a:rPr>
                        <a:t>n1</a:t>
                      </a:r>
                      <a:endParaRPr lang="en-US" dirty="0" smtClean="0"/>
                    </a:p>
                  </a:txBody>
                  <a:tcPr>
                    <a:noFill/>
                  </a:tcPr>
                </a:tc>
                <a:tc>
                  <a:txBody>
                    <a:bodyPr/>
                    <a:lstStyle/>
                    <a:p>
                      <a:r>
                        <a:rPr lang="en-US" b="0" baseline="0" dirty="0" smtClean="0">
                          <a:solidFill>
                            <a:schemeClr val="tx1"/>
                          </a:solidFill>
                        </a:rPr>
                        <a:t>p</a:t>
                      </a:r>
                      <a:r>
                        <a:rPr lang="en-US" b="0" baseline="-25000" dirty="0" smtClean="0">
                          <a:solidFill>
                            <a:schemeClr val="tx1"/>
                          </a:solidFill>
                        </a:rPr>
                        <a:t>n2</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n3</a:t>
                      </a:r>
                      <a:endParaRPr lang="en-US" dirty="0"/>
                    </a:p>
                  </a:txBody>
                  <a:tcPr>
                    <a:noFill/>
                  </a:tcPr>
                </a:tc>
                <a:tc>
                  <a:txBody>
                    <a:bodyPr/>
                    <a:lstStyle/>
                    <a:p>
                      <a:r>
                        <a:rPr lang="is-IS" dirty="0" smtClean="0"/>
                        <a:t>…</a:t>
                      </a:r>
                      <a:endParaRPr lang="en-US" dirty="0"/>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err="1" smtClean="0">
                          <a:solidFill>
                            <a:schemeClr val="tx1"/>
                          </a:solidFill>
                        </a:rPr>
                        <a:t>p</a:t>
                      </a:r>
                      <a:r>
                        <a:rPr lang="en-US" b="0" baseline="-25000" dirty="0" err="1" smtClean="0">
                          <a:solidFill>
                            <a:schemeClr val="tx1"/>
                          </a:solidFill>
                        </a:rPr>
                        <a:t>nD</a:t>
                      </a:r>
                      <a:endParaRPr lang="en-US" dirty="0" smtClean="0"/>
                    </a:p>
                  </a:txBody>
                  <a:tcP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46142259"/>
              </p:ext>
            </p:extLst>
          </p:nvPr>
        </p:nvGraphicFramePr>
        <p:xfrm>
          <a:off x="2670311" y="4172856"/>
          <a:ext cx="2533060" cy="1828800"/>
        </p:xfrm>
        <a:graphic>
          <a:graphicData uri="http://schemas.openxmlformats.org/drawingml/2006/table">
            <a:tbl>
              <a:tblPr firstRow="1" bandRow="1">
                <a:effectLst/>
                <a:tableStyleId>{5C22544A-7EE6-4342-B048-85BDC9FD1C3A}</a:tableStyleId>
              </a:tblPr>
              <a:tblGrid>
                <a:gridCol w="506612"/>
                <a:gridCol w="506612"/>
                <a:gridCol w="506612"/>
                <a:gridCol w="506612"/>
                <a:gridCol w="506612"/>
              </a:tblGrid>
              <a:tr h="360143">
                <a:tc>
                  <a:txBody>
                    <a:bodyPr/>
                    <a:lstStyle/>
                    <a:p>
                      <a:r>
                        <a:rPr lang="en-US" b="0" baseline="0" dirty="0" smtClean="0">
                          <a:solidFill>
                            <a:schemeClr val="tx1"/>
                          </a:solidFill>
                        </a:rPr>
                        <a:t>c</a:t>
                      </a:r>
                      <a:r>
                        <a:rPr lang="en-US" b="0" baseline="-25000" dirty="0" smtClean="0">
                          <a:solidFill>
                            <a:schemeClr val="tx1"/>
                          </a:solidFill>
                        </a:rPr>
                        <a:t>11</a:t>
                      </a:r>
                      <a:endParaRPr lang="en-US" b="0" baseline="-25000" dirty="0">
                        <a:solidFill>
                          <a:schemeClr val="tx1"/>
                        </a:solidFill>
                      </a:endParaRP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c</a:t>
                      </a:r>
                      <a:r>
                        <a:rPr lang="en-US" b="0" baseline="-25000" dirty="0" smtClean="0">
                          <a:solidFill>
                            <a:schemeClr val="tx1"/>
                          </a:solidFill>
                        </a:rPr>
                        <a:t>12</a:t>
                      </a:r>
                    </a:p>
                  </a:txBody>
                  <a:tcPr>
                    <a:noFill/>
                  </a:tcPr>
                </a:tc>
                <a:tc>
                  <a:txBody>
                    <a:bodyPr/>
                    <a:lstStyle/>
                    <a:p>
                      <a:r>
                        <a:rPr lang="en-US" b="0" baseline="0" dirty="0" smtClean="0">
                          <a:solidFill>
                            <a:schemeClr val="tx1"/>
                          </a:solidFill>
                        </a:rPr>
                        <a:t>c</a:t>
                      </a:r>
                      <a:r>
                        <a:rPr lang="en-US" b="0" baseline="-25000" dirty="0" smtClean="0">
                          <a:solidFill>
                            <a:schemeClr val="tx1"/>
                          </a:solidFill>
                        </a:rPr>
                        <a:t>13</a:t>
                      </a:r>
                      <a:endParaRPr lang="en-US" dirty="0"/>
                    </a:p>
                  </a:txBody>
                  <a:tcPr>
                    <a:noFill/>
                  </a:tcPr>
                </a:tc>
                <a:tc>
                  <a:txBody>
                    <a:bodyPr/>
                    <a:lstStyle/>
                    <a:p>
                      <a:r>
                        <a:rPr lang="is-IS" b="0" baseline="0" dirty="0" smtClean="0">
                          <a:solidFill>
                            <a:schemeClr val="tx1"/>
                          </a:solidFill>
                        </a:rPr>
                        <a:t>…</a:t>
                      </a:r>
                      <a:endParaRPr lang="en-US" b="0" baseline="-25000" dirty="0">
                        <a:solidFill>
                          <a:schemeClr val="tx1"/>
                        </a:solidFill>
                      </a:endParaRP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c</a:t>
                      </a:r>
                      <a:r>
                        <a:rPr lang="en-US" b="0" baseline="-25000" dirty="0" smtClean="0">
                          <a:solidFill>
                            <a:schemeClr val="tx1"/>
                          </a:solidFill>
                        </a:rPr>
                        <a:t>1D</a:t>
                      </a:r>
                    </a:p>
                  </a:txBody>
                  <a:tcPr>
                    <a:noFill/>
                  </a:tcPr>
                </a:tc>
              </a:tr>
              <a:tr h="360143">
                <a:tc>
                  <a:txBody>
                    <a:bodyPr/>
                    <a:lstStyle/>
                    <a:p>
                      <a:r>
                        <a:rPr lang="en-US" b="0" baseline="0" dirty="0" smtClean="0">
                          <a:solidFill>
                            <a:schemeClr val="tx1"/>
                          </a:solidFill>
                        </a:rPr>
                        <a:t>c</a:t>
                      </a:r>
                      <a:r>
                        <a:rPr lang="en-US" b="0" baseline="-25000" dirty="0" smtClean="0">
                          <a:solidFill>
                            <a:schemeClr val="tx1"/>
                          </a:solidFill>
                        </a:rPr>
                        <a:t>21</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22</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23</a:t>
                      </a:r>
                      <a:endParaRPr lang="en-US" dirty="0"/>
                    </a:p>
                  </a:txBody>
                  <a:tcPr>
                    <a:noFill/>
                  </a:tcPr>
                </a:tc>
                <a:tc>
                  <a:txBody>
                    <a:bodyPr/>
                    <a:lstStyle/>
                    <a:p>
                      <a:r>
                        <a:rPr lang="is-IS" dirty="0" smtClean="0"/>
                        <a:t>…</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2D</a:t>
                      </a:r>
                      <a:endParaRPr lang="en-US" dirty="0"/>
                    </a:p>
                  </a:txBody>
                  <a:tcPr>
                    <a:noFill/>
                  </a:tcPr>
                </a:tc>
              </a:tr>
              <a:tr h="360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c</a:t>
                      </a:r>
                      <a:r>
                        <a:rPr lang="en-US" b="0" baseline="-25000" dirty="0" smtClean="0">
                          <a:solidFill>
                            <a:schemeClr val="tx1"/>
                          </a:solidFill>
                        </a:rPr>
                        <a:t>31</a:t>
                      </a:r>
                      <a:endParaRPr lang="en-US" dirty="0" smtClean="0"/>
                    </a:p>
                  </a:txBody>
                  <a:tcPr>
                    <a:noFill/>
                  </a:tcPr>
                </a:tc>
                <a:tc>
                  <a:txBody>
                    <a:bodyPr/>
                    <a:lstStyle/>
                    <a:p>
                      <a:r>
                        <a:rPr lang="en-US" b="0" baseline="0" dirty="0" smtClean="0">
                          <a:solidFill>
                            <a:schemeClr val="tx1"/>
                          </a:solidFill>
                        </a:rPr>
                        <a:t>c</a:t>
                      </a:r>
                      <a:r>
                        <a:rPr lang="en-US" b="0" baseline="-25000" dirty="0" smtClean="0">
                          <a:solidFill>
                            <a:schemeClr val="tx1"/>
                          </a:solidFill>
                        </a:rPr>
                        <a:t>32</a:t>
                      </a:r>
                      <a:endParaRPr lang="en-US" dirty="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3D</a:t>
                      </a:r>
                      <a:endParaRPr lang="en-US" dirty="0"/>
                    </a:p>
                  </a:txBody>
                  <a:tcPr>
                    <a:noFill/>
                  </a:tcPr>
                </a:tc>
              </a:tr>
              <a:tr h="360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0" baseline="0" dirty="0" smtClean="0">
                          <a:solidFill>
                            <a:schemeClr val="tx1"/>
                          </a:solidFill>
                        </a:rPr>
                        <a:t>…</a:t>
                      </a:r>
                      <a:endParaRPr lang="en-US" dirty="0" smtClean="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is-IS" b="0" baseline="0" dirty="0" smtClean="0">
                          <a:solidFill>
                            <a:schemeClr val="tx1"/>
                          </a:solidFill>
                        </a:rPr>
                        <a:t>…</a:t>
                      </a:r>
                      <a:endParaRPr lang="en-US" dirty="0"/>
                    </a:p>
                  </a:txBody>
                  <a:tcPr>
                    <a:noFill/>
                  </a:tcPr>
                </a:tc>
              </a:tr>
              <a:tr h="360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c</a:t>
                      </a:r>
                      <a:r>
                        <a:rPr lang="en-US" b="0" baseline="-25000" dirty="0" smtClean="0">
                          <a:solidFill>
                            <a:schemeClr val="tx1"/>
                          </a:solidFill>
                        </a:rPr>
                        <a:t>n1</a:t>
                      </a:r>
                      <a:endParaRPr lang="en-US" dirty="0" smtClean="0"/>
                    </a:p>
                  </a:txBody>
                  <a:tcPr>
                    <a:noFill/>
                  </a:tcPr>
                </a:tc>
                <a:tc>
                  <a:txBody>
                    <a:bodyPr/>
                    <a:lstStyle/>
                    <a:p>
                      <a:r>
                        <a:rPr lang="en-US" b="0" baseline="0" dirty="0" smtClean="0">
                          <a:solidFill>
                            <a:schemeClr val="tx1"/>
                          </a:solidFill>
                        </a:rPr>
                        <a:t>c</a:t>
                      </a:r>
                      <a:r>
                        <a:rPr lang="en-US" b="0" baseline="-25000" dirty="0" smtClean="0">
                          <a:solidFill>
                            <a:schemeClr val="tx1"/>
                          </a:solidFill>
                        </a:rPr>
                        <a:t>n2</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n3</a:t>
                      </a:r>
                      <a:endParaRPr lang="en-US" dirty="0"/>
                    </a:p>
                  </a:txBody>
                  <a:tcPr>
                    <a:noFill/>
                  </a:tcPr>
                </a:tc>
                <a:tc>
                  <a:txBody>
                    <a:bodyPr/>
                    <a:lstStyle/>
                    <a:p>
                      <a:r>
                        <a:rPr lang="is-IS" dirty="0" smtClean="0"/>
                        <a:t>…</a:t>
                      </a:r>
                      <a:endParaRPr lang="en-US" dirty="0"/>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err="1" smtClean="0">
                          <a:solidFill>
                            <a:schemeClr val="tx1"/>
                          </a:solidFill>
                        </a:rPr>
                        <a:t>c</a:t>
                      </a:r>
                      <a:r>
                        <a:rPr lang="en-US" b="0" baseline="-25000" dirty="0" err="1" smtClean="0">
                          <a:solidFill>
                            <a:schemeClr val="tx1"/>
                          </a:solidFill>
                        </a:rPr>
                        <a:t>nD</a:t>
                      </a:r>
                      <a:endParaRPr lang="en-US" dirty="0" smtClean="0"/>
                    </a:p>
                  </a:txBody>
                  <a:tcPr>
                    <a:noFill/>
                  </a:tcPr>
                </a:tc>
              </a:tr>
            </a:tbl>
          </a:graphicData>
        </a:graphic>
      </p:graphicFrame>
      <p:sp>
        <p:nvSpPr>
          <p:cNvPr id="8" name="TextBox 7"/>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Tromso 2016</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1506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category that he missed</a:t>
            </a:r>
            <a:endParaRPr lang="en-US" dirty="0"/>
          </a:p>
        </p:txBody>
      </p:sp>
      <p:sp>
        <p:nvSpPr>
          <p:cNvPr id="3" name="Content Placeholder 2"/>
          <p:cNvSpPr>
            <a:spLocks noGrp="1"/>
          </p:cNvSpPr>
          <p:nvPr>
            <p:ph idx="1"/>
          </p:nvPr>
        </p:nvSpPr>
        <p:spPr>
          <a:xfrm>
            <a:off x="457200" y="1997108"/>
            <a:ext cx="4033296" cy="3638983"/>
          </a:xfrm>
        </p:spPr>
        <p:txBody>
          <a:bodyPr>
            <a:normAutofit fontScale="700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b="1" dirty="0" smtClean="0">
                <a:solidFill>
                  <a:schemeClr val="accent2"/>
                </a:solidFill>
              </a:rPr>
              <a:t>There are also things we think we know that we don’t know</a:t>
            </a:r>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Footer Placeholder 4"/>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a:t>
            </a:r>
            <a:r>
              <a:rPr lang="en-US" b="1" dirty="0" smtClean="0"/>
              <a:t>values</a:t>
            </a:r>
          </a:p>
          <a:p>
            <a:pPr algn="ctr"/>
            <a:endParaRPr lang="en-US" b="1" dirty="0"/>
          </a:p>
          <a:p>
            <a:pPr marL="285750" indent="-285750">
              <a:buFont typeface="Arial"/>
              <a:buChar char="•"/>
            </a:pPr>
            <a:r>
              <a:rPr lang="en-US" dirty="0" err="1" smtClean="0"/>
              <a:t>Transcriptome</a:t>
            </a:r>
            <a:r>
              <a:rPr lang="en-US" dirty="0" smtClean="0"/>
              <a:t> dataset</a:t>
            </a:r>
            <a:endParaRPr lang="en-US" dirty="0" smtClean="0"/>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Tromso 2016</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619534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a:t>
            </a:r>
            <a:r>
              <a:rPr lang="en-US" dirty="0" smtClean="0"/>
              <a:t>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Tromso 2016</a:t>
            </a:r>
            <a:endParaRPr lang="en-US"/>
          </a:p>
        </p:txBody>
      </p:sp>
      <p:sp>
        <p:nvSpPr>
          <p:cNvPr id="9" name="TextBox 8"/>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09239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a:t>
            </a:r>
            <a:r>
              <a:rPr lang="en-US" dirty="0" smtClean="0"/>
              <a:t>-</a:t>
            </a:r>
            <a:r>
              <a:rPr lang="en-US" dirty="0" smtClean="0"/>
              <a: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a:t>
            </a:r>
            <a:r>
              <a:rPr lang="en-US" dirty="0" smtClean="0"/>
              <a:t>Dispersion</a:t>
            </a:r>
            <a:endParaRPr lang="en-US" dirty="0" smtClean="0"/>
          </a:p>
          <a:p>
            <a:pPr marL="285750" indent="-285750">
              <a:buFont typeface="Arial"/>
              <a:buChar char="•"/>
            </a:pPr>
            <a:r>
              <a:rPr lang="en-US" dirty="0" smtClean="0"/>
              <a:t>SELEX dataset</a:t>
            </a:r>
            <a:endParaRPr lang="en-US" dirty="0" smtClean="0"/>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Tromso 2016</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99066484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endParaRPr lang="en-US" dirty="0" smtClean="0"/>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Tromso 2016</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7486046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Tromso 2016</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32553520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a:latin typeface="Calibri" charset="0"/>
              </a:rPr>
              <a:t>Pairwise difference by effect</a:t>
            </a:r>
          </a:p>
        </p:txBody>
      </p:sp>
      <p:sp>
        <p:nvSpPr>
          <p:cNvPr id="7" name="TextBox 6"/>
          <p:cNvSpPr txBox="1"/>
          <p:nvPr/>
        </p:nvSpPr>
        <p:spPr>
          <a:xfrm>
            <a:off x="4752975" y="1228725"/>
            <a:ext cx="4175125" cy="3693319"/>
          </a:xfrm>
          <a:prstGeom prst="rect">
            <a:avLst/>
          </a:prstGeom>
          <a:noFill/>
        </p:spPr>
        <p:txBody>
          <a:bodyPr>
            <a:spAutoFit/>
          </a:bodyPr>
          <a:lstStyle/>
          <a:p>
            <a:pPr>
              <a:defRPr/>
            </a:pPr>
            <a:r>
              <a:rPr lang="en-US" b="1" dirty="0"/>
              <a:t>Summary output: ALDEx2</a:t>
            </a:r>
          </a:p>
          <a:p>
            <a:pPr>
              <a:defRPr/>
            </a:pPr>
            <a:endParaRPr lang="en-US" dirty="0" smtClean="0"/>
          </a:p>
          <a:p>
            <a:pPr marL="285750" indent="-285750">
              <a:buFont typeface="Arial"/>
              <a:buChar char="•"/>
              <a:defRPr/>
            </a:pPr>
            <a:r>
              <a:rPr lang="en-US" dirty="0" smtClean="0"/>
              <a:t>HMP dataset</a:t>
            </a:r>
          </a:p>
          <a:p>
            <a:pPr>
              <a:defRPr/>
            </a:pPr>
            <a:endParaRPr lang="en-US" dirty="0"/>
          </a:p>
          <a:p>
            <a:pPr marL="285750" indent="-285750">
              <a:buFont typeface="Arial"/>
              <a:buChar char="•"/>
              <a:defRPr/>
            </a:pPr>
            <a:r>
              <a:rPr lang="en-US" dirty="0"/>
              <a:t>Bayesian estimate of </a:t>
            </a:r>
            <a:r>
              <a:rPr lang="en-US" dirty="0" err="1"/>
              <a:t>clr</a:t>
            </a:r>
            <a:r>
              <a:rPr lang="en-US" dirty="0"/>
              <a:t> values by Monte-Carlo sampling</a:t>
            </a:r>
          </a:p>
          <a:p>
            <a:pPr marL="742950" lvl="1" indent="-285750">
              <a:buFont typeface="Courier New"/>
              <a:buChar char="o"/>
              <a:defRPr/>
            </a:pPr>
            <a:r>
              <a:rPr lang="en-US" dirty="0"/>
              <a:t>Identifies OTUs where the difference between groups is robust to inferred technical </a:t>
            </a:r>
            <a:r>
              <a:rPr lang="en-US" dirty="0" smtClean="0"/>
              <a:t>replication</a:t>
            </a:r>
            <a:endParaRPr lang="en-US" dirty="0"/>
          </a:p>
          <a:p>
            <a:pPr>
              <a:defRPr/>
            </a:pPr>
            <a:endParaRPr lang="en-US" dirty="0"/>
          </a:p>
          <a:p>
            <a:pPr marL="285750" indent="-285750">
              <a:buFont typeface="Arial"/>
              <a:buChar char="•"/>
              <a:defRPr/>
            </a:pPr>
            <a:r>
              <a:rPr lang="en-US" dirty="0" smtClean="0"/>
              <a:t>Features with </a:t>
            </a:r>
            <a:r>
              <a:rPr lang="en-US" dirty="0"/>
              <a:t>an abs(effect)  &gt; 0.8 colored by group</a:t>
            </a:r>
          </a:p>
        </p:txBody>
      </p:sp>
      <p:sp>
        <p:nvSpPr>
          <p:cNvPr id="8" name="TextBox 7"/>
          <p:cNvSpPr txBox="1"/>
          <p:nvPr/>
        </p:nvSpPr>
        <p:spPr>
          <a:xfrm>
            <a:off x="5930900" y="5621338"/>
            <a:ext cx="2608263" cy="831850"/>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a:solidFill>
                  <a:schemeClr val="tx1">
                    <a:lumMod val="50000"/>
                    <a:lumOff val="50000"/>
                  </a:schemeClr>
                </a:solidFill>
              </a:rPr>
              <a:t>Microbiome</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Aus. J. Statistics</a:t>
            </a:r>
          </a:p>
          <a:p>
            <a:pPr>
              <a:defRPr/>
            </a:pPr>
            <a:r>
              <a:rPr lang="en-US" sz="1200" dirty="0">
                <a:solidFill>
                  <a:schemeClr val="tx1">
                    <a:lumMod val="50000"/>
                    <a:lumOff val="50000"/>
                  </a:schemeClr>
                </a:solidFill>
              </a:rPr>
              <a:t>Gloor et al. 2016. J. Comp. Graph. Stat.</a:t>
            </a:r>
          </a:p>
        </p:txBody>
      </p:sp>
      <p:sp>
        <p:nvSpPr>
          <p:cNvPr id="27652" name="TextBox 8"/>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7653" name="Content Placeholder 2" descr="aldex.pdf"/>
          <p:cNvPicPr>
            <a:picLocks noGrp="1" noChangeAspect="1"/>
          </p:cNvPicPr>
          <p:nvPr>
            <p:ph idx="1"/>
          </p:nvPr>
        </p:nvPicPr>
        <p:blipFill>
          <a:blip r:embed="rId3">
            <a:extLst>
              <a:ext uri="{28A0092B-C50C-407E-A947-70E740481C1C}">
                <a14:useLocalDpi xmlns:a14="http://schemas.microsoft.com/office/drawing/2010/main" val="0"/>
              </a:ext>
            </a:extLst>
          </a:blip>
          <a:srcRect l="537" r="72"/>
          <a:stretch>
            <a:fillRect/>
          </a:stretch>
        </p:blipFill>
        <p:spPr>
          <a:xfrm>
            <a:off x="566738" y="1511300"/>
            <a:ext cx="4497387" cy="4525963"/>
          </a:xfrm>
        </p:spPr>
      </p:pic>
      <p:sp>
        <p:nvSpPr>
          <p:cNvPr id="2" name="Footer Placeholder 1"/>
          <p:cNvSpPr>
            <a:spLocks noGrp="1"/>
          </p:cNvSpPr>
          <p:nvPr>
            <p:ph type="ftr" sz="quarter" idx="11"/>
          </p:nvPr>
        </p:nvSpPr>
        <p:spPr/>
        <p:txBody>
          <a:bodyPr/>
          <a:lstStyle/>
          <a:p>
            <a:pPr>
              <a:defRPr/>
            </a:pPr>
            <a:r>
              <a:rPr lang="it-IT" smtClean="0"/>
              <a:t>Tromso 2016</a:t>
            </a:r>
            <a:endParaRPr lang="en-US"/>
          </a:p>
        </p:txBody>
      </p:sp>
    </p:spTree>
    <p:extLst>
      <p:ext uri="{BB962C8B-B14F-4D97-AF65-F5344CB8AC3E}">
        <p14:creationId xmlns:p14="http://schemas.microsoft.com/office/powerpoint/2010/main" val="40406411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742950" lvl="1" indent="-285750"/>
            <a:r>
              <a:rPr lang="en-US" sz="4400" dirty="0" smtClean="0">
                <a:latin typeface="+mj-lt"/>
              </a:rPr>
              <a:t>Association and correlation</a:t>
            </a:r>
          </a:p>
        </p:txBody>
      </p:sp>
      <p:sp>
        <p:nvSpPr>
          <p:cNvPr id="3" name="Footer Placeholder 2"/>
          <p:cNvSpPr>
            <a:spLocks noGrp="1"/>
          </p:cNvSpPr>
          <p:nvPr>
            <p:ph type="ftr" sz="quarter" idx="11"/>
          </p:nvPr>
        </p:nvSpPr>
        <p:spPr/>
        <p:txBody>
          <a:bodyPr/>
          <a:lstStyle/>
          <a:p>
            <a:r>
              <a:rPr lang="en-US" dirty="0" err="1" smtClean="0"/>
              <a:t>Tromso</a:t>
            </a:r>
            <a:r>
              <a:rPr lang="en-US" dirty="0" smtClean="0"/>
              <a:t> 2016</a:t>
            </a:r>
            <a:endParaRPr lang="en-US" dirty="0"/>
          </a:p>
        </p:txBody>
      </p:sp>
      <p:sp>
        <p:nvSpPr>
          <p:cNvPr id="7" name="TextBox 6"/>
          <p:cNvSpPr txBox="1"/>
          <p:nvPr/>
        </p:nvSpPr>
        <p:spPr>
          <a:xfrm>
            <a:off x="5283200" y="2111525"/>
            <a:ext cx="2904565" cy="2800766"/>
          </a:xfrm>
          <a:prstGeom prst="rect">
            <a:avLst/>
          </a:prstGeom>
          <a:noFill/>
        </p:spPr>
        <p:txBody>
          <a:bodyPr wrap="square" rtlCol="0">
            <a:spAutoFit/>
          </a:bodyPr>
          <a:lstStyle/>
          <a:p>
            <a:r>
              <a:rPr lang="en-US" sz="1600" dirty="0"/>
              <a:t>While “differential expression” of relative abundances is challenging to interpret, in the absence of any other information or assumptions, correlation of relative abundances is just wrong </a:t>
            </a:r>
          </a:p>
          <a:p>
            <a:endParaRPr lang="en-US" sz="1600" dirty="0"/>
          </a:p>
          <a:p>
            <a:r>
              <a:rPr lang="en-US" sz="1600" dirty="0" smtClean="0"/>
              <a:t>Lovell et. Al. </a:t>
            </a:r>
            <a:r>
              <a:rPr lang="en-US" sz="1600" dirty="0" err="1" smtClean="0"/>
              <a:t>PLoS</a:t>
            </a:r>
            <a:r>
              <a:rPr lang="en-US" sz="1600" dirty="0" smtClean="0"/>
              <a:t> </a:t>
            </a:r>
            <a:r>
              <a:rPr lang="en-US" sz="1600" dirty="0" smtClean="0"/>
              <a:t>Comp. Bio 2015</a:t>
            </a:r>
            <a:endParaRPr lang="fr-FR" sz="1600" dirty="0"/>
          </a:p>
          <a:p>
            <a:endParaRPr lang="en-US" sz="1600" dirty="0"/>
          </a:p>
        </p:txBody>
      </p:sp>
      <p:pic>
        <p:nvPicPr>
          <p:cNvPr id="9" name="Picture 8" descr="comp_corr.pdf"/>
          <p:cNvPicPr>
            <a:picLocks noChangeAspect="1"/>
          </p:cNvPicPr>
          <p:nvPr/>
        </p:nvPicPr>
        <p:blipFill rotWithShape="1">
          <a:blip r:embed="rId3">
            <a:extLst>
              <a:ext uri="{28A0092B-C50C-407E-A947-70E740481C1C}">
                <a14:useLocalDpi xmlns:a14="http://schemas.microsoft.com/office/drawing/2010/main" val="0"/>
              </a:ext>
            </a:extLst>
          </a:blip>
          <a:srcRect l="7514" t="8497" r="53014" b="60553"/>
          <a:stretch/>
        </p:blipFill>
        <p:spPr>
          <a:xfrm>
            <a:off x="965199" y="1531978"/>
            <a:ext cx="4318001" cy="4381478"/>
          </a:xfrm>
          <a:prstGeom prst="rect">
            <a:avLst/>
          </a:prstGeom>
        </p:spPr>
      </p:pic>
      <p:sp>
        <p:nvSpPr>
          <p:cNvPr id="5" name="Rectangle 4"/>
          <p:cNvSpPr/>
          <p:nvPr/>
        </p:nvSpPr>
        <p:spPr>
          <a:xfrm>
            <a:off x="5812621" y="5915555"/>
            <a:ext cx="2276510" cy="307777"/>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2015</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81265812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is geometrical</a:t>
            </a:r>
            <a:endParaRPr lang="en-US" sz="1300" dirty="0"/>
          </a:p>
        </p:txBody>
      </p:sp>
      <p:sp>
        <p:nvSpPr>
          <p:cNvPr id="3" name="Footer Placeholder 2"/>
          <p:cNvSpPr>
            <a:spLocks noGrp="1"/>
          </p:cNvSpPr>
          <p:nvPr>
            <p:ph type="ftr" sz="quarter" idx="11"/>
          </p:nvPr>
        </p:nvSpPr>
        <p:spPr/>
        <p:txBody>
          <a:bodyPr/>
          <a:lstStyle/>
          <a:p>
            <a:r>
              <a:rPr lang="en-US" dirty="0" err="1" smtClean="0"/>
              <a:t>Tromso</a:t>
            </a:r>
            <a:r>
              <a:rPr lang="en-US" dirty="0" smtClean="0"/>
              <a:t> 2016</a:t>
            </a:r>
            <a:endParaRPr lang="en-US" dirty="0"/>
          </a:p>
        </p:txBody>
      </p:sp>
      <p:pic>
        <p:nvPicPr>
          <p:cNvPr id="7" name="Picture 6"/>
          <p:cNvPicPr>
            <a:picLocks noChangeAspect="1"/>
          </p:cNvPicPr>
          <p:nvPr/>
        </p:nvPicPr>
        <p:blipFill>
          <a:blip r:embed="rId3"/>
          <a:stretch>
            <a:fillRect/>
          </a:stretch>
        </p:blipFill>
        <p:spPr>
          <a:xfrm>
            <a:off x="4229100" y="1736911"/>
            <a:ext cx="3581400" cy="3670300"/>
          </a:xfrm>
          <a:prstGeom prst="rect">
            <a:avLst/>
          </a:prstGeom>
        </p:spPr>
      </p:pic>
      <p:sp>
        <p:nvSpPr>
          <p:cNvPr id="8" name="TextBox 7"/>
          <p:cNvSpPr txBox="1"/>
          <p:nvPr/>
        </p:nvSpPr>
        <p:spPr>
          <a:xfrm>
            <a:off x="821764" y="2061883"/>
            <a:ext cx="3407336" cy="3046988"/>
          </a:xfrm>
          <a:prstGeom prst="rect">
            <a:avLst/>
          </a:prstGeom>
          <a:noFill/>
        </p:spPr>
        <p:txBody>
          <a:bodyPr wrap="square" rtlCol="0">
            <a:spAutoFit/>
          </a:bodyPr>
          <a:lstStyle/>
          <a:p>
            <a:r>
              <a:rPr lang="en-US" sz="2400" dirty="0" smtClean="0"/>
              <a:t>Any correlation that is reported must go through the origin to be </a:t>
            </a:r>
            <a:r>
              <a:rPr lang="en-US" sz="2400" dirty="0" smtClean="0"/>
              <a:t>real on the simplex</a:t>
            </a:r>
            <a:endParaRPr lang="en-US" sz="2400" dirty="0" smtClean="0"/>
          </a:p>
          <a:p>
            <a:endParaRPr lang="en-US" sz="2400" dirty="0"/>
          </a:p>
          <a:p>
            <a:r>
              <a:rPr lang="en-US" sz="2400" dirty="0" smtClean="0"/>
              <a:t>The ratio of the parts is the only thing that can be observed</a:t>
            </a:r>
            <a:endParaRPr lang="en-US" sz="2400" dirty="0"/>
          </a:p>
        </p:txBody>
      </p:sp>
      <p:sp>
        <p:nvSpPr>
          <p:cNvPr id="5" name="Rectangle 4"/>
          <p:cNvSpPr/>
          <p:nvPr/>
        </p:nvSpPr>
        <p:spPr>
          <a:xfrm>
            <a:off x="5812621" y="5987018"/>
            <a:ext cx="2276510" cy="307777"/>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2015</a:t>
            </a: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1891501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is …</a:t>
            </a:r>
            <a:endParaRPr lang="en-US" sz="1300" dirty="0"/>
          </a:p>
        </p:txBody>
      </p:sp>
      <p:sp>
        <p:nvSpPr>
          <p:cNvPr id="3" name="Footer Placeholder 2"/>
          <p:cNvSpPr>
            <a:spLocks noGrp="1"/>
          </p:cNvSpPr>
          <p:nvPr>
            <p:ph type="ftr" sz="quarter" idx="11"/>
          </p:nvPr>
        </p:nvSpPr>
        <p:spPr/>
        <p:txBody>
          <a:bodyPr/>
          <a:lstStyle/>
          <a:p>
            <a:r>
              <a:rPr lang="en-US" smtClean="0"/>
              <a:t>Tromso 2016</a:t>
            </a:r>
            <a:endParaRPr lang="en-US" dirty="0"/>
          </a:p>
        </p:txBody>
      </p:sp>
      <p:sp>
        <p:nvSpPr>
          <p:cNvPr id="8" name="TextBox 7"/>
          <p:cNvSpPr txBox="1"/>
          <p:nvPr/>
        </p:nvSpPr>
        <p:spPr>
          <a:xfrm>
            <a:off x="821764" y="2061883"/>
            <a:ext cx="3407336" cy="2308324"/>
          </a:xfrm>
          <a:prstGeom prst="rect">
            <a:avLst/>
          </a:prstGeom>
          <a:noFill/>
        </p:spPr>
        <p:txBody>
          <a:bodyPr wrap="square" rtlCol="0">
            <a:spAutoFit/>
          </a:bodyPr>
          <a:lstStyle/>
          <a:p>
            <a:r>
              <a:rPr lang="en-US" sz="2400" dirty="0" smtClean="0"/>
              <a:t>Do we do correlations on counts?</a:t>
            </a:r>
          </a:p>
          <a:p>
            <a:endParaRPr lang="en-US" sz="2400" dirty="0"/>
          </a:p>
          <a:p>
            <a:r>
              <a:rPr lang="en-US" sz="2400" dirty="0" smtClean="0"/>
              <a:t>Or normalized data (proportions, relative abundances, ZIG, TMM)?</a:t>
            </a:r>
            <a:endParaRPr lang="en-US" sz="2400" dirty="0"/>
          </a:p>
        </p:txBody>
      </p:sp>
      <p:pic>
        <p:nvPicPr>
          <p:cNvPr id="5" name="Picture 4"/>
          <p:cNvPicPr>
            <a:picLocks noChangeAspect="1"/>
          </p:cNvPicPr>
          <p:nvPr/>
        </p:nvPicPr>
        <p:blipFill>
          <a:blip r:embed="rId3"/>
          <a:stretch>
            <a:fillRect/>
          </a:stretch>
        </p:blipFill>
        <p:spPr>
          <a:xfrm>
            <a:off x="4514849" y="1834029"/>
            <a:ext cx="3223689" cy="3141382"/>
          </a:xfrm>
          <a:prstGeom prst="rect">
            <a:avLst/>
          </a:prstGeom>
        </p:spPr>
      </p:pic>
      <p:sp>
        <p:nvSpPr>
          <p:cNvPr id="6" name="TextBox 5"/>
          <p:cNvSpPr txBox="1"/>
          <p:nvPr/>
        </p:nvSpPr>
        <p:spPr>
          <a:xfrm>
            <a:off x="5602941" y="5906689"/>
            <a:ext cx="2276510" cy="307777"/>
          </a:xfrm>
          <a:prstGeom prst="rect">
            <a:avLst/>
          </a:prstGeom>
          <a:noFill/>
        </p:spPr>
        <p:txBody>
          <a:bodyPr wrap="none" rtlCol="0">
            <a:spAutoFit/>
          </a:bodyPr>
          <a:lstStyle/>
          <a:p>
            <a:r>
              <a:rPr lang="en-US" sz="1400" dirty="0" smtClean="0">
                <a:solidFill>
                  <a:srgbClr val="7F7F7F"/>
                </a:solidFill>
              </a:rPr>
              <a:t>Lovell, </a:t>
            </a:r>
            <a:r>
              <a:rPr lang="en-US" sz="1400" dirty="0" err="1" smtClean="0">
                <a:solidFill>
                  <a:srgbClr val="7F7F7F"/>
                </a:solidFill>
              </a:rPr>
              <a:t>PLoS</a:t>
            </a:r>
            <a:r>
              <a:rPr lang="en-US" sz="1400" dirty="0" smtClean="0">
                <a:solidFill>
                  <a:srgbClr val="7F7F7F"/>
                </a:solidFill>
              </a:rPr>
              <a:t> Comp. Bio. 2015</a:t>
            </a:r>
            <a:endParaRPr lang="en-US" sz="1400" dirty="0">
              <a:solidFill>
                <a:srgbClr val="7F7F7F"/>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4453158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a:t>
            </a:r>
            <a:r>
              <a:rPr lang="en-US" smtClean="0"/>
              <a:t>is …</a:t>
            </a:r>
            <a:endParaRPr lang="en-US" sz="1300" dirty="0"/>
          </a:p>
        </p:txBody>
      </p:sp>
      <p:sp>
        <p:nvSpPr>
          <p:cNvPr id="3" name="Footer Placeholder 2"/>
          <p:cNvSpPr>
            <a:spLocks noGrp="1"/>
          </p:cNvSpPr>
          <p:nvPr>
            <p:ph type="ftr" sz="quarter" idx="11"/>
          </p:nvPr>
        </p:nvSpPr>
        <p:spPr/>
        <p:txBody>
          <a:bodyPr/>
          <a:lstStyle/>
          <a:p>
            <a:r>
              <a:rPr lang="en-US" smtClean="0"/>
              <a:t>Tromso 2016</a:t>
            </a:r>
            <a:endParaRPr lang="en-US" dirty="0"/>
          </a:p>
        </p:txBody>
      </p:sp>
      <p:sp>
        <p:nvSpPr>
          <p:cNvPr id="8" name="TextBox 7"/>
          <p:cNvSpPr txBox="1"/>
          <p:nvPr/>
        </p:nvSpPr>
        <p:spPr>
          <a:xfrm>
            <a:off x="821764" y="2662047"/>
            <a:ext cx="3407336" cy="1938992"/>
          </a:xfrm>
          <a:prstGeom prst="rect">
            <a:avLst/>
          </a:prstGeom>
          <a:noFill/>
        </p:spPr>
        <p:txBody>
          <a:bodyPr wrap="square" rtlCol="0">
            <a:spAutoFit/>
          </a:bodyPr>
          <a:lstStyle/>
          <a:p>
            <a:r>
              <a:rPr lang="en-US" sz="2400" dirty="0" smtClean="0"/>
              <a:t>What if we remove some members from the group</a:t>
            </a:r>
            <a:r>
              <a:rPr lang="en-US" sz="2400" dirty="0" smtClean="0"/>
              <a:t>?</a:t>
            </a:r>
          </a:p>
          <a:p>
            <a:endParaRPr lang="en-US" sz="2400" dirty="0"/>
          </a:p>
          <a:p>
            <a:r>
              <a:rPr lang="en-US" sz="2400" dirty="0" smtClean="0"/>
              <a:t>Both on proportion</a:t>
            </a:r>
            <a:endParaRPr lang="en-US" sz="2400" dirty="0"/>
          </a:p>
        </p:txBody>
      </p:sp>
      <p:pic>
        <p:nvPicPr>
          <p:cNvPr id="6" name="Picture 5"/>
          <p:cNvPicPr>
            <a:picLocks noChangeAspect="1"/>
          </p:cNvPicPr>
          <p:nvPr/>
        </p:nvPicPr>
        <p:blipFill>
          <a:blip r:embed="rId3"/>
          <a:stretch>
            <a:fillRect/>
          </a:stretch>
        </p:blipFill>
        <p:spPr>
          <a:xfrm>
            <a:off x="5142006" y="1838512"/>
            <a:ext cx="3060700" cy="2959100"/>
          </a:xfrm>
          <a:prstGeom prst="rect">
            <a:avLst/>
          </a:prstGeom>
        </p:spPr>
      </p:pic>
      <p:sp>
        <p:nvSpPr>
          <p:cNvPr id="9" name="TextBox 8"/>
          <p:cNvSpPr txBox="1"/>
          <p:nvPr/>
        </p:nvSpPr>
        <p:spPr>
          <a:xfrm>
            <a:off x="5602941" y="5906689"/>
            <a:ext cx="2276510" cy="307777"/>
          </a:xfrm>
          <a:prstGeom prst="rect">
            <a:avLst/>
          </a:prstGeom>
          <a:noFill/>
        </p:spPr>
        <p:txBody>
          <a:bodyPr wrap="none" rtlCol="0">
            <a:spAutoFit/>
          </a:bodyPr>
          <a:lstStyle/>
          <a:p>
            <a:r>
              <a:rPr lang="en-US" sz="1400" dirty="0" smtClean="0">
                <a:solidFill>
                  <a:srgbClr val="7F7F7F"/>
                </a:solidFill>
              </a:rPr>
              <a:t>Lovell, </a:t>
            </a:r>
            <a:r>
              <a:rPr lang="en-US" sz="1400" dirty="0" err="1" smtClean="0">
                <a:solidFill>
                  <a:srgbClr val="7F7F7F"/>
                </a:solidFill>
              </a:rPr>
              <a:t>PLoS</a:t>
            </a:r>
            <a:r>
              <a:rPr lang="en-US" sz="1400" dirty="0" smtClean="0">
                <a:solidFill>
                  <a:srgbClr val="7F7F7F"/>
                </a:solidFill>
              </a:rPr>
              <a:t> Comp. Bio. 2015</a:t>
            </a:r>
            <a:endParaRPr lang="en-US" sz="1400" dirty="0">
              <a:solidFill>
                <a:srgbClr val="7F7F7F"/>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3364533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Sequencing data are high-dimensional</a:t>
            </a:r>
          </a:p>
          <a:p>
            <a:pPr lvl="1"/>
            <a:r>
              <a:rPr lang="en-US" dirty="0" smtClean="0"/>
              <a:t>Therefore statistical analyses can be wildly optimistic</a:t>
            </a:r>
          </a:p>
          <a:p>
            <a:r>
              <a:rPr lang="en-US" dirty="0" smtClean="0"/>
              <a:t>Sequencing data are sparse</a:t>
            </a:r>
          </a:p>
          <a:p>
            <a:pPr lvl="1"/>
            <a:r>
              <a:rPr lang="en-US" dirty="0" smtClean="0"/>
              <a:t>Therefore we need to estimate many of our values</a:t>
            </a:r>
          </a:p>
          <a:p>
            <a:r>
              <a:rPr lang="en-US" dirty="0"/>
              <a:t>Sequencing data are </a:t>
            </a:r>
            <a:r>
              <a:rPr lang="en-US" dirty="0" smtClean="0"/>
              <a:t>constant sum</a:t>
            </a:r>
            <a:endParaRPr lang="en-US" dirty="0"/>
          </a:p>
          <a:p>
            <a:pPr lvl="1"/>
            <a:r>
              <a:rPr lang="en-US" dirty="0" smtClean="0"/>
              <a:t>Therefore we have compositional data</a:t>
            </a:r>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Tromso 2016</a:t>
            </a:r>
            <a:endParaRPr lang="en-US"/>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solution is …</a:t>
            </a:r>
            <a:endParaRPr lang="en-US" sz="1300" dirty="0"/>
          </a:p>
        </p:txBody>
      </p:sp>
      <p:sp>
        <p:nvSpPr>
          <p:cNvPr id="3" name="Footer Placeholder 2"/>
          <p:cNvSpPr>
            <a:spLocks noGrp="1"/>
          </p:cNvSpPr>
          <p:nvPr>
            <p:ph type="ftr" sz="quarter" idx="11"/>
          </p:nvPr>
        </p:nvSpPr>
        <p:spPr/>
        <p:txBody>
          <a:bodyPr/>
          <a:lstStyle/>
          <a:p>
            <a:r>
              <a:rPr lang="en-US" smtClean="0"/>
              <a:t>Tromso 2016</a:t>
            </a:r>
            <a:endParaRPr lang="en-US" dirty="0"/>
          </a:p>
        </p:txBody>
      </p:sp>
      <p:sp>
        <p:nvSpPr>
          <p:cNvPr id="8" name="TextBox 7"/>
          <p:cNvSpPr txBox="1"/>
          <p:nvPr/>
        </p:nvSpPr>
        <p:spPr>
          <a:xfrm>
            <a:off x="1736164" y="1646384"/>
            <a:ext cx="5731436" cy="461665"/>
          </a:xfrm>
          <a:prstGeom prst="rect">
            <a:avLst/>
          </a:prstGeom>
          <a:noFill/>
        </p:spPr>
        <p:txBody>
          <a:bodyPr wrap="square" rtlCol="0">
            <a:spAutoFit/>
          </a:bodyPr>
          <a:lstStyle/>
          <a:p>
            <a:pPr algn="ctr"/>
            <a:r>
              <a:rPr lang="en-US" sz="2400" dirty="0" smtClean="0"/>
              <a:t>Measuring constant ratios of components</a:t>
            </a:r>
          </a:p>
        </p:txBody>
      </p:sp>
      <p:pic>
        <p:nvPicPr>
          <p:cNvPr id="5" name="Picture 4"/>
          <p:cNvPicPr>
            <a:picLocks noChangeAspect="1"/>
          </p:cNvPicPr>
          <p:nvPr/>
        </p:nvPicPr>
        <p:blipFill>
          <a:blip r:embed="rId3"/>
          <a:stretch>
            <a:fillRect/>
          </a:stretch>
        </p:blipFill>
        <p:spPr>
          <a:xfrm>
            <a:off x="1514288" y="2313641"/>
            <a:ext cx="5803900" cy="2755900"/>
          </a:xfrm>
          <a:prstGeom prst="rect">
            <a:avLst/>
          </a:prstGeom>
        </p:spPr>
      </p:pic>
      <p:sp>
        <p:nvSpPr>
          <p:cNvPr id="9" name="TextBox 8"/>
          <p:cNvSpPr txBox="1"/>
          <p:nvPr/>
        </p:nvSpPr>
        <p:spPr>
          <a:xfrm>
            <a:off x="5602941" y="5906689"/>
            <a:ext cx="2575344" cy="338554"/>
          </a:xfrm>
          <a:prstGeom prst="rect">
            <a:avLst/>
          </a:prstGeom>
          <a:noFill/>
        </p:spPr>
        <p:txBody>
          <a:bodyPr wrap="none" rtlCol="0">
            <a:spAutoFit/>
          </a:bodyPr>
          <a:lstStyle/>
          <a:p>
            <a:r>
              <a:rPr lang="en-US" sz="1400" dirty="0" smtClean="0">
                <a:solidFill>
                  <a:srgbClr val="7F7F7F"/>
                </a:solidFill>
              </a:rPr>
              <a:t>Lovell</a:t>
            </a:r>
            <a:r>
              <a:rPr lang="en-US" sz="1600" dirty="0" smtClean="0">
                <a:solidFill>
                  <a:srgbClr val="7F7F7F"/>
                </a:solidFill>
              </a:rPr>
              <a:t>, </a:t>
            </a:r>
            <a:r>
              <a:rPr lang="en-US" sz="1600" dirty="0" err="1" smtClean="0">
                <a:solidFill>
                  <a:srgbClr val="7F7F7F"/>
                </a:solidFill>
              </a:rPr>
              <a:t>PLoS</a:t>
            </a:r>
            <a:r>
              <a:rPr lang="en-US" sz="1600" dirty="0" smtClean="0">
                <a:solidFill>
                  <a:srgbClr val="7F7F7F"/>
                </a:solidFill>
              </a:rPr>
              <a:t> Comp. Bio. 2015</a:t>
            </a:r>
            <a:endParaRPr lang="en-US" sz="1600" dirty="0">
              <a:solidFill>
                <a:srgbClr val="7F7F7F"/>
              </a:solidFill>
            </a:endParaRPr>
          </a:p>
        </p:txBody>
      </p:sp>
      <p:sp>
        <p:nvSpPr>
          <p:cNvPr id="10" name="TextBox 9"/>
          <p:cNvSpPr txBox="1"/>
          <p:nvPr/>
        </p:nvSpPr>
        <p:spPr>
          <a:xfrm>
            <a:off x="1631576" y="5135149"/>
            <a:ext cx="6018305" cy="830997"/>
          </a:xfrm>
          <a:prstGeom prst="rect">
            <a:avLst/>
          </a:prstGeom>
          <a:noFill/>
        </p:spPr>
        <p:txBody>
          <a:bodyPr wrap="square" rtlCol="0">
            <a:spAutoFit/>
          </a:bodyPr>
          <a:lstStyle/>
          <a:p>
            <a:r>
              <a:rPr lang="en-US" sz="2400" dirty="0"/>
              <a:t>l</a:t>
            </a:r>
            <a:r>
              <a:rPr lang="en-US" sz="2400" dirty="0" smtClean="0"/>
              <a:t>og(y) = </a:t>
            </a:r>
            <a:r>
              <a:rPr lang="en-US" sz="2400" dirty="0" err="1" smtClean="0"/>
              <a:t>m•log</a:t>
            </a:r>
            <a:r>
              <a:rPr lang="en-US" sz="2400" dirty="0" smtClean="0"/>
              <a:t>(x)             </a:t>
            </a:r>
            <a:r>
              <a:rPr lang="en-US" sz="2400" dirty="0"/>
              <a:t>log(y) = </a:t>
            </a:r>
            <a:r>
              <a:rPr lang="en-US" sz="2400" dirty="0" err="1"/>
              <a:t>m•log</a:t>
            </a:r>
            <a:r>
              <a:rPr lang="en-US" sz="2400" dirty="0"/>
              <a:t>(x</a:t>
            </a:r>
            <a:r>
              <a:rPr lang="en-US" sz="2400" dirty="0" smtClean="0"/>
              <a:t>) + b</a:t>
            </a:r>
            <a:endParaRPr lang="en-US" sz="2400" dirty="0"/>
          </a:p>
          <a:p>
            <a:endParaRPr lang="en-US" sz="2400" dirty="0" smtClean="0"/>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90154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Ø</a:t>
            </a:r>
            <a:r>
              <a:rPr lang="en-US" dirty="0" smtClean="0"/>
              <a:t> metric</a:t>
            </a:r>
            <a:endParaRPr lang="en-US" dirty="0"/>
          </a:p>
        </p:txBody>
      </p:sp>
      <p:sp>
        <p:nvSpPr>
          <p:cNvPr id="3" name="Content Placeholder 2"/>
          <p:cNvSpPr>
            <a:spLocks noGrp="1"/>
          </p:cNvSpPr>
          <p:nvPr>
            <p:ph idx="1"/>
          </p:nvPr>
        </p:nvSpPr>
        <p:spPr>
          <a:xfrm>
            <a:off x="4427536" y="3154083"/>
            <a:ext cx="4259263" cy="3001682"/>
          </a:xfrm>
        </p:spPr>
        <p:txBody>
          <a:bodyPr>
            <a:normAutofit fontScale="70000" lnSpcReduction="20000"/>
          </a:bodyPr>
          <a:lstStyle/>
          <a:p>
            <a:r>
              <a:rPr lang="en-US" dirty="0" err="1" smtClean="0">
                <a:latin typeface="Calibri" charset="0"/>
              </a:rPr>
              <a:t>Ø</a:t>
            </a:r>
            <a:r>
              <a:rPr lang="en-US" dirty="0" smtClean="0">
                <a:latin typeface="Calibri" charset="0"/>
              </a:rPr>
              <a:t> = 1 + ß2 -2ßr</a:t>
            </a:r>
          </a:p>
          <a:p>
            <a:pPr marL="0" indent="0">
              <a:buNone/>
            </a:pPr>
            <a:r>
              <a:rPr lang="en-US" dirty="0" smtClean="0">
                <a:latin typeface="Calibri" charset="0"/>
              </a:rPr>
              <a:t>    </a:t>
            </a:r>
          </a:p>
          <a:p>
            <a:r>
              <a:rPr lang="en-US" dirty="0" smtClean="0">
                <a:latin typeface="Calibri" charset="0"/>
              </a:rPr>
              <a:t>r is one when two vectors in same direction</a:t>
            </a:r>
          </a:p>
          <a:p>
            <a:r>
              <a:rPr lang="en-US" dirty="0" err="1" smtClean="0">
                <a:latin typeface="Calibri" charset="0"/>
              </a:rPr>
              <a:t>ß</a:t>
            </a:r>
            <a:r>
              <a:rPr lang="en-US" dirty="0" smtClean="0">
                <a:latin typeface="Calibri" charset="0"/>
              </a:rPr>
              <a:t> is one when the two vectors have the same variance</a:t>
            </a:r>
          </a:p>
          <a:p>
            <a:r>
              <a:rPr lang="en-US" dirty="0" smtClean="0">
                <a:latin typeface="Calibri" charset="0"/>
              </a:rPr>
              <a:t>So </a:t>
            </a:r>
            <a:r>
              <a:rPr lang="en-US" dirty="0" err="1" smtClean="0">
                <a:latin typeface="Calibri" charset="0"/>
              </a:rPr>
              <a:t>Ø</a:t>
            </a:r>
            <a:r>
              <a:rPr lang="en-US" dirty="0" smtClean="0">
                <a:latin typeface="Calibri" charset="0"/>
              </a:rPr>
              <a:t> = 0 when the two vectors are the same length and direction</a:t>
            </a:r>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pic>
        <p:nvPicPr>
          <p:cNvPr id="6" name="Content Placeholder 14" descr="simple_biplot.pdf"/>
          <p:cNvPicPr>
            <a:picLocks noChangeAspect="1"/>
          </p:cNvPicPr>
          <p:nvPr/>
        </p:nvPicPr>
        <p:blipFill>
          <a:blip r:embed="rId3">
            <a:extLst>
              <a:ext uri="{28A0092B-C50C-407E-A947-70E740481C1C}">
                <a14:useLocalDpi xmlns:a14="http://schemas.microsoft.com/office/drawing/2010/main" val="0"/>
              </a:ext>
            </a:extLst>
          </a:blip>
          <a:srcRect l="6970" t="5789" r="5305" b="4047"/>
          <a:stretch>
            <a:fillRect/>
          </a:stretch>
        </p:blipFill>
        <p:spPr>
          <a:xfrm>
            <a:off x="457200" y="1765300"/>
            <a:ext cx="3970337" cy="4081463"/>
          </a:xfrm>
          <a:prstGeom prst="rect">
            <a:avLst/>
          </a:prstGeom>
        </p:spPr>
      </p:pic>
      <p:sp>
        <p:nvSpPr>
          <p:cNvPr id="5" name="Rectangle 4"/>
          <p:cNvSpPr/>
          <p:nvPr/>
        </p:nvSpPr>
        <p:spPr>
          <a:xfrm>
            <a:off x="5555381" y="5956158"/>
            <a:ext cx="2276510" cy="523220"/>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a:t>
            </a:r>
            <a:r>
              <a:rPr lang="en-US" sz="1400" dirty="0" smtClean="0">
                <a:solidFill>
                  <a:srgbClr val="7F7F7F"/>
                </a:solidFill>
              </a:rPr>
              <a:t>2015</a:t>
            </a:r>
          </a:p>
          <a:p>
            <a:r>
              <a:rPr lang="en-US" sz="1400" dirty="0" err="1" smtClean="0">
                <a:solidFill>
                  <a:srgbClr val="7F7F7F"/>
                </a:solidFill>
              </a:rPr>
              <a:t>Erb</a:t>
            </a:r>
            <a:r>
              <a:rPr lang="en-US" sz="1400" dirty="0" smtClean="0">
                <a:solidFill>
                  <a:srgbClr val="7F7F7F"/>
                </a:solidFill>
              </a:rPr>
              <a:t>, </a:t>
            </a:r>
            <a:r>
              <a:rPr lang="en-US" sz="1400" dirty="0" err="1" smtClean="0">
                <a:solidFill>
                  <a:srgbClr val="7F7F7F"/>
                </a:solidFill>
              </a:rPr>
              <a:t>Theor</a:t>
            </a:r>
            <a:r>
              <a:rPr lang="en-US" sz="1400" dirty="0" smtClean="0">
                <a:solidFill>
                  <a:srgbClr val="7F7F7F"/>
                </a:solidFill>
              </a:rPr>
              <a:t>. </a:t>
            </a:r>
            <a:r>
              <a:rPr lang="en-US" sz="1400" dirty="0" err="1" smtClean="0">
                <a:solidFill>
                  <a:srgbClr val="7F7F7F"/>
                </a:solidFill>
              </a:rPr>
              <a:t>Biosci</a:t>
            </a:r>
            <a:r>
              <a:rPr lang="en-US" sz="1400" dirty="0" smtClean="0">
                <a:solidFill>
                  <a:srgbClr val="7F7F7F"/>
                </a:solidFill>
              </a:rPr>
              <a:t>. 2016</a:t>
            </a:r>
            <a:endParaRPr lang="en-US" sz="1400" dirty="0">
              <a:solidFill>
                <a:srgbClr val="7F7F7F"/>
              </a:solidFill>
            </a:endParaRPr>
          </a:p>
        </p:txBody>
      </p:sp>
      <p:sp>
        <p:nvSpPr>
          <p:cNvPr id="7" name="Footer Placeholder 6"/>
          <p:cNvSpPr>
            <a:spLocks noGrp="1"/>
          </p:cNvSpPr>
          <p:nvPr>
            <p:ph type="ftr" sz="quarter" idx="11"/>
          </p:nvPr>
        </p:nvSpPr>
        <p:spPr/>
        <p:txBody>
          <a:bodyPr/>
          <a:lstStyle/>
          <a:p>
            <a:r>
              <a:rPr lang="en-US" smtClean="0"/>
              <a:t>Tromso 2016</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63260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Ø</a:t>
            </a:r>
            <a:r>
              <a:rPr lang="en-US" dirty="0" smtClean="0"/>
              <a:t> metric</a:t>
            </a:r>
            <a:endParaRPr lang="en-US" dirty="0"/>
          </a:p>
        </p:txBody>
      </p:sp>
      <p:sp>
        <p:nvSpPr>
          <p:cNvPr id="3" name="Content Placeholder 2"/>
          <p:cNvSpPr>
            <a:spLocks noGrp="1"/>
          </p:cNvSpPr>
          <p:nvPr>
            <p:ph idx="1"/>
          </p:nvPr>
        </p:nvSpPr>
        <p:spPr/>
        <p:txBody>
          <a:bodyPr>
            <a:normAutofit/>
          </a:bodyPr>
          <a:lstStyle/>
          <a:p>
            <a:r>
              <a:rPr lang="en-US" dirty="0" err="1" smtClean="0">
                <a:latin typeface="Calibri" charset="0"/>
              </a:rPr>
              <a:t>Ø</a:t>
            </a:r>
            <a:r>
              <a:rPr lang="en-US" dirty="0" smtClean="0">
                <a:latin typeface="Calibri" charset="0"/>
              </a:rPr>
              <a:t> = 1 + ß2 -2ßr</a:t>
            </a:r>
          </a:p>
          <a:p>
            <a:pPr marL="0" indent="0">
              <a:buNone/>
            </a:pPr>
            <a:r>
              <a:rPr lang="en-US" dirty="0" smtClean="0">
                <a:latin typeface="Calibri" charset="0"/>
              </a:rPr>
              <a:t>    </a:t>
            </a:r>
          </a:p>
          <a:p>
            <a:pPr lvl="1"/>
            <a:r>
              <a:rPr lang="en-US" dirty="0" smtClean="0">
                <a:latin typeface="Calibri" charset="0"/>
              </a:rPr>
              <a:t>x</a:t>
            </a:r>
            <a:r>
              <a:rPr lang="en-US" baseline="-25000" dirty="0" smtClean="0">
                <a:latin typeface="Calibri" charset="0"/>
              </a:rPr>
              <a:t>i</a:t>
            </a:r>
            <a:r>
              <a:rPr lang="en-US" dirty="0" smtClean="0">
                <a:latin typeface="Calibri" charset="0"/>
              </a:rPr>
              <a:t> </a:t>
            </a:r>
            <a:r>
              <a:rPr lang="en-US" dirty="0" smtClean="0">
                <a:latin typeface="Calibri" charset="0"/>
              </a:rPr>
              <a:t>= </a:t>
            </a:r>
            <a:r>
              <a:rPr lang="en-US" dirty="0" err="1" smtClean="0">
                <a:latin typeface="Calibri" charset="0"/>
              </a:rPr>
              <a:t>clr</a:t>
            </a:r>
            <a:r>
              <a:rPr lang="en-US" dirty="0" smtClean="0">
                <a:latin typeface="Calibri" charset="0"/>
              </a:rPr>
              <a:t>(x</a:t>
            </a:r>
            <a:r>
              <a:rPr lang="en-US" baseline="-25000" dirty="0" smtClean="0">
                <a:latin typeface="Calibri" charset="0"/>
              </a:rPr>
              <a:t>i</a:t>
            </a:r>
            <a:r>
              <a:rPr lang="en-US" dirty="0" smtClean="0">
                <a:latin typeface="Calibri" charset="0"/>
              </a:rPr>
              <a:t>), </a:t>
            </a:r>
            <a:r>
              <a:rPr lang="en-US" dirty="0" err="1" smtClean="0">
                <a:latin typeface="Calibri" charset="0"/>
              </a:rPr>
              <a:t>x</a:t>
            </a:r>
            <a:r>
              <a:rPr lang="en-US" baseline="-25000" dirty="0" err="1" smtClean="0">
                <a:latin typeface="Calibri" charset="0"/>
              </a:rPr>
              <a:t>j</a:t>
            </a:r>
            <a:r>
              <a:rPr lang="en-US" dirty="0" smtClean="0">
                <a:latin typeface="Calibri" charset="0"/>
              </a:rPr>
              <a:t> = </a:t>
            </a:r>
            <a:r>
              <a:rPr lang="en-US" dirty="0" err="1" smtClean="0">
                <a:latin typeface="Calibri" charset="0"/>
              </a:rPr>
              <a:t>clr</a:t>
            </a:r>
            <a:r>
              <a:rPr lang="en-US" dirty="0" smtClean="0">
                <a:latin typeface="Calibri" charset="0"/>
              </a:rPr>
              <a:t>(</a:t>
            </a:r>
            <a:r>
              <a:rPr lang="en-US" baseline="-25000" dirty="0" err="1" smtClean="0">
                <a:latin typeface="Calibri" charset="0"/>
              </a:rPr>
              <a:t>xj</a:t>
            </a:r>
            <a:r>
              <a:rPr lang="en-US" dirty="0" smtClean="0">
                <a:latin typeface="Calibri" charset="0"/>
              </a:rPr>
              <a:t>)</a:t>
            </a:r>
          </a:p>
          <a:p>
            <a:pPr lvl="1"/>
            <a:endParaRPr lang="en-US" dirty="0" smtClean="0">
              <a:latin typeface="Calibri" charset="0"/>
            </a:endParaRPr>
          </a:p>
          <a:p>
            <a:pPr lvl="1"/>
            <a:r>
              <a:rPr lang="en-US" dirty="0" err="1" smtClean="0">
                <a:latin typeface="Calibri" charset="0"/>
              </a:rPr>
              <a:t>Ø</a:t>
            </a:r>
            <a:r>
              <a:rPr lang="en-US" baseline="-25000" dirty="0" err="1" smtClean="0">
                <a:latin typeface="Calibri" charset="0"/>
              </a:rPr>
              <a:t>ij</a:t>
            </a:r>
            <a:r>
              <a:rPr lang="en-US" dirty="0" smtClean="0">
                <a:latin typeface="Calibri" charset="0"/>
              </a:rPr>
              <a:t> </a:t>
            </a:r>
            <a:r>
              <a:rPr lang="en-US" dirty="0">
                <a:latin typeface="Calibri" charset="0"/>
              </a:rPr>
              <a:t>= </a:t>
            </a:r>
            <a:r>
              <a:rPr lang="en-US" dirty="0" smtClean="0">
                <a:latin typeface="Calibri" charset="0"/>
              </a:rPr>
              <a:t>(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 ) /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a:t>
            </a:r>
            <a:endParaRPr lang="en-US" dirty="0">
              <a:latin typeface="Calibri" charset="0"/>
            </a:endParaRPr>
          </a:p>
          <a:p>
            <a:pPr lvl="1"/>
            <a:endParaRPr lang="en-US" dirty="0"/>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sp>
        <p:nvSpPr>
          <p:cNvPr id="5" name="Rectangle 4"/>
          <p:cNvSpPr/>
          <p:nvPr/>
        </p:nvSpPr>
        <p:spPr>
          <a:xfrm>
            <a:off x="5812621" y="5941497"/>
            <a:ext cx="2276510" cy="307777"/>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2015</a:t>
            </a:r>
          </a:p>
        </p:txBody>
      </p:sp>
      <p:sp>
        <p:nvSpPr>
          <p:cNvPr id="6" name="Footer Placeholder 5"/>
          <p:cNvSpPr>
            <a:spLocks noGrp="1"/>
          </p:cNvSpPr>
          <p:nvPr>
            <p:ph type="ftr" sz="quarter" idx="11"/>
          </p:nvPr>
        </p:nvSpPr>
        <p:spPr/>
        <p:txBody>
          <a:bodyPr/>
          <a:lstStyle/>
          <a:p>
            <a:r>
              <a:rPr lang="en-US" smtClean="0"/>
              <a:t>Tromso 2016</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25993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Content Placeholder 9" descr="phi_plot.pdf"/>
          <p:cNvPicPr>
            <a:picLocks noGrp="1" noChangeAspect="1"/>
          </p:cNvPicPr>
          <p:nvPr>
            <p:ph idx="1"/>
          </p:nvPr>
        </p:nvPicPr>
        <p:blipFill rotWithShape="1">
          <a:blip r:embed="rId3">
            <a:extLst>
              <a:ext uri="{28A0092B-C50C-407E-A947-70E740481C1C}">
                <a14:useLocalDpi xmlns:a14="http://schemas.microsoft.com/office/drawing/2010/main" val="0"/>
              </a:ext>
            </a:extLst>
          </a:blip>
          <a:srcRect t="345" b="2894"/>
          <a:stretch/>
        </p:blipFill>
        <p:spPr>
          <a:xfrm>
            <a:off x="457200" y="1598705"/>
            <a:ext cx="8229600" cy="3317969"/>
          </a:xfrm>
        </p:spPr>
      </p:pic>
      <p:sp>
        <p:nvSpPr>
          <p:cNvPr id="28674" name="Title 1"/>
          <p:cNvSpPr>
            <a:spLocks noGrp="1"/>
          </p:cNvSpPr>
          <p:nvPr>
            <p:ph type="title"/>
          </p:nvPr>
        </p:nvSpPr>
        <p:spPr/>
        <p:txBody>
          <a:bodyPr/>
          <a:lstStyle/>
          <a:p>
            <a:pPr eaLnBrk="1" hangingPunct="1"/>
            <a:r>
              <a:rPr lang="en-US" dirty="0" err="1" smtClean="0">
                <a:latin typeface="Calibri" charset="0"/>
              </a:rPr>
              <a:t>Biplot</a:t>
            </a:r>
            <a:r>
              <a:rPr lang="en-US" dirty="0" smtClean="0">
                <a:latin typeface="Calibri" charset="0"/>
              </a:rPr>
              <a:t> : </a:t>
            </a:r>
            <a:r>
              <a:rPr lang="en-US" dirty="0" err="1" smtClean="0">
                <a:latin typeface="Calibri" charset="0"/>
              </a:rPr>
              <a:t>Ø</a:t>
            </a:r>
            <a:r>
              <a:rPr lang="en-US" dirty="0" smtClean="0">
                <a:latin typeface="Calibri" charset="0"/>
              </a:rPr>
              <a:t> : effect</a:t>
            </a:r>
            <a:endParaRPr lang="en-US" dirty="0">
              <a:latin typeface="Calibri" charset="0"/>
            </a:endParaRPr>
          </a:p>
        </p:txBody>
      </p:sp>
      <p:sp>
        <p:nvSpPr>
          <p:cNvPr id="7" name="TextBox 6"/>
          <p:cNvSpPr txBox="1"/>
          <p:nvPr/>
        </p:nvSpPr>
        <p:spPr>
          <a:xfrm>
            <a:off x="6207125" y="6037263"/>
            <a:ext cx="2511425" cy="461962"/>
          </a:xfrm>
          <a:prstGeom prst="rect">
            <a:avLst/>
          </a:prstGeom>
          <a:noFill/>
        </p:spPr>
        <p:txBody>
          <a:bodyPr wrap="none">
            <a:spAutoFit/>
          </a:bodyPr>
          <a:lstStyle/>
          <a:p>
            <a:pPr>
              <a:defRPr/>
            </a:pPr>
            <a:r>
              <a:rPr lang="en-US" sz="1200" dirty="0">
                <a:solidFill>
                  <a:schemeClr val="tx1">
                    <a:lumMod val="50000"/>
                    <a:lumOff val="50000"/>
                  </a:schemeClr>
                </a:solidFill>
              </a:rPr>
              <a:t>Lovell, et al. 2015. </a:t>
            </a:r>
            <a:r>
              <a:rPr lang="en-US" sz="1200" dirty="0" err="1">
                <a:solidFill>
                  <a:schemeClr val="tx1">
                    <a:lumMod val="50000"/>
                    <a:lumOff val="50000"/>
                  </a:schemeClr>
                </a:solidFill>
              </a:rPr>
              <a:t>PLoS</a:t>
            </a:r>
            <a:r>
              <a:rPr lang="en-US" sz="1200" dirty="0">
                <a:solidFill>
                  <a:schemeClr val="tx1">
                    <a:lumMod val="50000"/>
                    <a:lumOff val="50000"/>
                  </a:schemeClr>
                </a:solidFill>
              </a:rPr>
              <a:t> Comp Bio</a:t>
            </a:r>
          </a:p>
          <a:p>
            <a:pPr>
              <a:defRPr/>
            </a:pPr>
            <a:r>
              <a:rPr lang="en-US" sz="1200" dirty="0">
                <a:solidFill>
                  <a:schemeClr val="tx1">
                    <a:lumMod val="50000"/>
                    <a:lumOff val="50000"/>
                  </a:schemeClr>
                </a:solidFill>
              </a:rPr>
              <a:t>Friedrich &amp; </a:t>
            </a:r>
            <a:r>
              <a:rPr lang="en-US" sz="1200" dirty="0" err="1">
                <a:solidFill>
                  <a:schemeClr val="tx1">
                    <a:lumMod val="50000"/>
                    <a:lumOff val="50000"/>
                  </a:schemeClr>
                </a:solidFill>
              </a:rPr>
              <a:t>Alm</a:t>
            </a:r>
            <a:r>
              <a:rPr lang="en-US" sz="1200" dirty="0">
                <a:solidFill>
                  <a:schemeClr val="tx1">
                    <a:lumMod val="50000"/>
                    <a:lumOff val="50000"/>
                  </a:schemeClr>
                </a:solidFill>
              </a:rPr>
              <a:t> 2012. </a:t>
            </a:r>
            <a:r>
              <a:rPr lang="en-US" sz="1200" dirty="0" err="1">
                <a:solidFill>
                  <a:schemeClr val="tx1">
                    <a:lumMod val="50000"/>
                    <a:lumOff val="50000"/>
                  </a:schemeClr>
                </a:solidFill>
              </a:rPr>
              <a:t>PLoS</a:t>
            </a:r>
            <a:r>
              <a:rPr lang="en-US" sz="1200" dirty="0">
                <a:solidFill>
                  <a:schemeClr val="tx1">
                    <a:lumMod val="50000"/>
                    <a:lumOff val="50000"/>
                  </a:schemeClr>
                </a:solidFill>
              </a:rPr>
              <a:t> Comp Bio</a:t>
            </a:r>
          </a:p>
        </p:txBody>
      </p:sp>
      <p:sp>
        <p:nvSpPr>
          <p:cNvPr id="28678" name="TextBox 7"/>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pPr>
              <a:defRPr/>
            </a:pPr>
            <a:r>
              <a:rPr lang="it-IT" smtClean="0"/>
              <a:t>Tromso 2016</a:t>
            </a:r>
            <a:endParaRPr lang="en-US"/>
          </a:p>
        </p:txBody>
      </p:sp>
    </p:spTree>
    <p:extLst>
      <p:ext uri="{BB962C8B-B14F-4D97-AF65-F5344CB8AC3E}">
        <p14:creationId xmlns:p14="http://schemas.microsoft.com/office/powerpoint/2010/main" val="71097497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We only have ratio information</a:t>
            </a:r>
          </a:p>
          <a:p>
            <a:r>
              <a:rPr lang="en-US" dirty="0" smtClean="0"/>
              <a:t>Absolute abundance is useless</a:t>
            </a:r>
          </a:p>
          <a:p>
            <a:r>
              <a:rPr lang="en-US" dirty="0" smtClean="0"/>
              <a:t>0 replacement is a theoretical, but not a practical impediment</a:t>
            </a:r>
          </a:p>
          <a:p>
            <a:r>
              <a:rPr lang="en-US" dirty="0" err="1" smtClean="0"/>
              <a:t>Subsetting</a:t>
            </a:r>
            <a:r>
              <a:rPr lang="en-US" dirty="0" smtClean="0"/>
              <a:t> and aggregating is potentially catastrophic</a:t>
            </a:r>
          </a:p>
          <a:p>
            <a:r>
              <a:rPr lang="en-US" dirty="0" smtClean="0"/>
              <a:t>Variances </a:t>
            </a:r>
            <a:r>
              <a:rPr lang="en-US" dirty="0"/>
              <a:t>of </a:t>
            </a:r>
            <a:r>
              <a:rPr lang="en-US" dirty="0" smtClean="0"/>
              <a:t>the </a:t>
            </a:r>
            <a:r>
              <a:rPr lang="en-US" dirty="0"/>
              <a:t>ratios is </a:t>
            </a:r>
            <a:r>
              <a:rPr lang="en-US" dirty="0" smtClean="0"/>
              <a:t>informative</a:t>
            </a:r>
          </a:p>
          <a:p>
            <a:r>
              <a:rPr lang="en-US" dirty="0" smtClean="0"/>
              <a:t>It takes a while to interpret the data correctly</a:t>
            </a:r>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Tromso 2016</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8468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eaLnBrk="1" hangingPunct="1"/>
            <a:r>
              <a:rPr lang="en-US">
                <a:latin typeface="Calibri" charset="0"/>
              </a:rPr>
              <a:t>CoDaSeq</a:t>
            </a:r>
          </a:p>
        </p:txBody>
      </p:sp>
      <p:sp>
        <p:nvSpPr>
          <p:cNvPr id="45058" name="Content Placeholder 2"/>
          <p:cNvSpPr>
            <a:spLocks noGrp="1"/>
          </p:cNvSpPr>
          <p:nvPr>
            <p:ph idx="1"/>
          </p:nvPr>
        </p:nvSpPr>
        <p:spPr>
          <a:xfrm>
            <a:off x="457200" y="1417638"/>
            <a:ext cx="8229600" cy="4708525"/>
          </a:xfrm>
        </p:spPr>
        <p:txBody>
          <a:bodyPr>
            <a:normAutofit/>
          </a:bodyPr>
          <a:lstStyle/>
          <a:p>
            <a:pPr eaLnBrk="1" hangingPunct="1">
              <a:defRPr/>
            </a:pPr>
            <a:r>
              <a:rPr lang="en-US" dirty="0" smtClean="0">
                <a:latin typeface="Calibri" charset="0"/>
              </a:rPr>
              <a:t>Tools to analyze </a:t>
            </a:r>
            <a:r>
              <a:rPr lang="en-US" dirty="0">
                <a:latin typeface="Calibri" charset="0"/>
              </a:rPr>
              <a:t>data in correct geometry</a:t>
            </a:r>
          </a:p>
          <a:p>
            <a:pPr marL="0" indent="0" algn="ctr" eaLnBrk="1" hangingPunct="1">
              <a:buFont typeface="Arial" charset="0"/>
              <a:buNone/>
              <a:defRPr/>
            </a:pPr>
            <a:r>
              <a:rPr lang="en-US" sz="1600" dirty="0" smtClean="0">
                <a:latin typeface="Calibri" charset="0"/>
              </a:rPr>
              <a:t>(16S </a:t>
            </a:r>
            <a:r>
              <a:rPr lang="en-US" sz="1600" dirty="0" err="1" smtClean="0">
                <a:latin typeface="Calibri" charset="0"/>
              </a:rPr>
              <a:t>rRNA</a:t>
            </a:r>
            <a:r>
              <a:rPr lang="en-US" sz="1600" dirty="0" smtClean="0">
                <a:latin typeface="Calibri" charset="0"/>
              </a:rPr>
              <a:t> </a:t>
            </a:r>
            <a:r>
              <a:rPr lang="en-US" sz="1600" dirty="0" err="1" smtClean="0">
                <a:latin typeface="Calibri" charset="0"/>
              </a:rPr>
              <a:t>geneseq</a:t>
            </a:r>
            <a:r>
              <a:rPr lang="en-US" sz="1600" dirty="0">
                <a:latin typeface="Calibri" charset="0"/>
              </a:rPr>
              <a:t>, RNA-</a:t>
            </a:r>
            <a:r>
              <a:rPr lang="en-US" sz="1600" dirty="0" err="1">
                <a:latin typeface="Calibri" charset="0"/>
              </a:rPr>
              <a:t>seq</a:t>
            </a:r>
            <a:r>
              <a:rPr lang="en-US" sz="1600" dirty="0">
                <a:latin typeface="Calibri" charset="0"/>
              </a:rPr>
              <a:t>, </a:t>
            </a:r>
            <a:r>
              <a:rPr lang="en-US" sz="1600" dirty="0" err="1">
                <a:latin typeface="Calibri" charset="0"/>
              </a:rPr>
              <a:t>metagenomics</a:t>
            </a:r>
            <a:r>
              <a:rPr lang="en-US" sz="1600" dirty="0">
                <a:latin typeface="Calibri" charset="0"/>
              </a:rPr>
              <a:t>, </a:t>
            </a:r>
            <a:r>
              <a:rPr lang="en-US" sz="1600" dirty="0" err="1">
                <a:latin typeface="Calibri" charset="0"/>
              </a:rPr>
              <a:t>ChIP-seq</a:t>
            </a:r>
            <a:r>
              <a:rPr lang="en-US" sz="1600" dirty="0">
                <a:latin typeface="Calibri" charset="0"/>
              </a:rPr>
              <a:t>, </a:t>
            </a:r>
            <a:r>
              <a:rPr lang="en-US" sz="1600" dirty="0" smtClean="0">
                <a:latin typeface="Calibri" charset="0"/>
              </a:rPr>
              <a:t>SELEX, </a:t>
            </a:r>
            <a:r>
              <a:rPr lang="en-US" sz="1600" dirty="0" err="1" smtClean="0">
                <a:latin typeface="Calibri" charset="0"/>
              </a:rPr>
              <a:t>etc</a:t>
            </a:r>
            <a:r>
              <a:rPr lang="en-US" sz="1600" dirty="0" smtClean="0">
                <a:latin typeface="Calibri" charset="0"/>
              </a:rPr>
              <a:t>)</a:t>
            </a:r>
          </a:p>
          <a:p>
            <a:pPr lvl="1" eaLnBrk="1" hangingPunct="1">
              <a:defRPr/>
            </a:pPr>
            <a:r>
              <a:rPr lang="en-US" dirty="0" smtClean="0">
                <a:latin typeface="Calibri" charset="0"/>
              </a:rPr>
              <a:t>Data </a:t>
            </a:r>
            <a:r>
              <a:rPr lang="en-US" dirty="0">
                <a:latin typeface="Calibri" charset="0"/>
              </a:rPr>
              <a:t>filtering</a:t>
            </a:r>
          </a:p>
          <a:p>
            <a:pPr lvl="1" eaLnBrk="1" hangingPunct="1">
              <a:defRPr/>
            </a:pPr>
            <a:r>
              <a:rPr lang="en-US" dirty="0">
                <a:latin typeface="Calibri" charset="0"/>
              </a:rPr>
              <a:t>Outlier detection</a:t>
            </a:r>
          </a:p>
          <a:p>
            <a:pPr lvl="1" eaLnBrk="1" hangingPunct="1">
              <a:defRPr/>
            </a:pPr>
            <a:r>
              <a:rPr lang="en-US" dirty="0">
                <a:latin typeface="Calibri" charset="0"/>
              </a:rPr>
              <a:t>Exploratory Data Analysis</a:t>
            </a:r>
          </a:p>
          <a:p>
            <a:pPr lvl="1" eaLnBrk="1" hangingPunct="1">
              <a:defRPr/>
            </a:pPr>
            <a:r>
              <a:rPr lang="en-US" dirty="0">
                <a:latin typeface="Calibri" charset="0"/>
              </a:rPr>
              <a:t>Differential Abundance</a:t>
            </a:r>
          </a:p>
          <a:p>
            <a:pPr lvl="1" eaLnBrk="1" hangingPunct="1">
              <a:defRPr/>
            </a:pPr>
            <a:r>
              <a:rPr lang="en-US" dirty="0">
                <a:latin typeface="Calibri" charset="0"/>
              </a:rPr>
              <a:t>Association and Correlation</a:t>
            </a:r>
          </a:p>
          <a:p>
            <a:pPr eaLnBrk="1" hangingPunct="1">
              <a:defRPr/>
            </a:pPr>
            <a:r>
              <a:rPr lang="en-US" dirty="0" smtClean="0">
                <a:latin typeface="Calibri" charset="0"/>
              </a:rPr>
              <a:t>To </a:t>
            </a:r>
            <a:r>
              <a:rPr lang="en-US" dirty="0">
                <a:latin typeface="Calibri" charset="0"/>
              </a:rPr>
              <a:t>be available on </a:t>
            </a:r>
            <a:r>
              <a:rPr lang="en-US" dirty="0" err="1" smtClean="0">
                <a:latin typeface="Calibri" charset="0"/>
              </a:rPr>
              <a:t>Bioconductor</a:t>
            </a:r>
            <a:endParaRPr lang="en-US" dirty="0">
              <a:latin typeface="Calibri" charset="0"/>
            </a:endParaRPr>
          </a:p>
          <a:p>
            <a:pPr lvl="1" eaLnBrk="1" hangingPunct="1">
              <a:defRPr/>
            </a:pPr>
            <a:r>
              <a:rPr lang="en-US" dirty="0" smtClean="0">
                <a:latin typeface="Calibri" charset="0"/>
              </a:rPr>
              <a:t>Progress at </a:t>
            </a:r>
            <a:r>
              <a:rPr lang="en-US" dirty="0" err="1" smtClean="0">
                <a:latin typeface="Calibri" charset="0"/>
              </a:rPr>
              <a:t>ggloor.github.io</a:t>
            </a:r>
            <a:endParaRPr lang="en-US" dirty="0">
              <a:latin typeface="Calibri" charset="0"/>
            </a:endParaRPr>
          </a:p>
          <a:p>
            <a:pPr lvl="1" eaLnBrk="1" hangingPunct="1">
              <a:defRPr/>
            </a:pPr>
            <a:endParaRPr lang="en-US" dirty="0">
              <a:latin typeface="Calibri" charset="0"/>
            </a:endParaRPr>
          </a:p>
        </p:txBody>
      </p:sp>
      <p:sp>
        <p:nvSpPr>
          <p:cNvPr id="4096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pPr>
              <a:defRPr/>
            </a:pPr>
            <a:r>
              <a:rPr lang="it-IT" smtClean="0"/>
              <a:t>Tromso 2016</a:t>
            </a:r>
            <a:endParaRPr lang="en-US"/>
          </a:p>
        </p:txBody>
      </p:sp>
    </p:spTree>
    <p:extLst>
      <p:ext uri="{BB962C8B-B14F-4D97-AF65-F5344CB8AC3E}">
        <p14:creationId xmlns:p14="http://schemas.microsoft.com/office/powerpoint/2010/main" val="19921981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Tromso 2016</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827588"/>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535488"/>
            <a:ext cx="155714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Michael Vu</a:t>
            </a:r>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Silverberg</a:t>
            </a:r>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Tromso 2016</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problem is -</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a:t>
            </a:r>
          </a:p>
          <a:p>
            <a:r>
              <a:rPr lang="en-US" dirty="0">
                <a:solidFill>
                  <a:schemeClr val="bg1">
                    <a:lumMod val="75000"/>
                  </a:schemeClr>
                </a:solidFill>
              </a:rPr>
              <a:t>Sequencing data are </a:t>
            </a:r>
            <a:r>
              <a:rPr lang="en-US" dirty="0" smtClean="0">
                <a:solidFill>
                  <a:schemeClr val="bg1">
                    <a:lumMod val="75000"/>
                  </a:schemeClr>
                </a:solidFill>
              </a:rPr>
              <a:t>constant sum</a:t>
            </a:r>
            <a:endParaRPr lang="en-US" dirty="0">
              <a:solidFill>
                <a:schemeClr val="bg1">
                  <a:lumMod val="75000"/>
                </a:schemeClr>
              </a:solidFill>
            </a:endParaRPr>
          </a:p>
          <a:p>
            <a:pPr lvl="1"/>
            <a:r>
              <a:rPr lang="en-US" dirty="0">
                <a:solidFill>
                  <a:schemeClr val="bg1">
                    <a:lumMod val="75000"/>
                  </a:schemeClr>
                </a:solidFill>
              </a:rPr>
              <a:t>everything correlates with </a:t>
            </a:r>
            <a:r>
              <a:rPr lang="en-US" dirty="0" smtClean="0">
                <a:solidFill>
                  <a:schemeClr val="bg1">
                    <a:lumMod val="75000"/>
                  </a:schemeClr>
                </a:solidFill>
              </a:rPr>
              <a:t>everything</a:t>
            </a:r>
          </a:p>
          <a:p>
            <a:r>
              <a:rPr lang="en-US" b="1" dirty="0"/>
              <a:t>Most of us are unaware of the </a:t>
            </a:r>
            <a:r>
              <a:rPr lang="en-US" b="1" dirty="0" smtClean="0"/>
              <a:t>problems</a:t>
            </a:r>
            <a:endParaRPr lang="en-US" b="1" dirty="0">
              <a:solidFill>
                <a:schemeClr val="bg1"/>
              </a:solidFill>
            </a:endParaRPr>
          </a:p>
        </p:txBody>
      </p:sp>
      <p:sp>
        <p:nvSpPr>
          <p:cNvPr id="4" name="Footer Placeholder 3"/>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28034237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data come from?</a:t>
            </a:r>
            <a:endParaRPr lang="en-US" dirty="0"/>
          </a:p>
        </p:txBody>
      </p:sp>
      <p:pic>
        <p:nvPicPr>
          <p:cNvPr id="4" name="Content Placeholder 3" descr="fig_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0" r="1833" b="30506"/>
          <a:stretch/>
        </p:blipFill>
        <p:spPr>
          <a:xfrm>
            <a:off x="457200" y="1558743"/>
            <a:ext cx="5219959" cy="3740001"/>
          </a:xfrm>
        </p:spPr>
      </p:pic>
      <p:sp>
        <p:nvSpPr>
          <p:cNvPr id="6" name="TextBox 5"/>
          <p:cNvSpPr txBox="1"/>
          <p:nvPr/>
        </p:nvSpPr>
        <p:spPr>
          <a:xfrm>
            <a:off x="5438896" y="1852503"/>
            <a:ext cx="3460231" cy="3416320"/>
          </a:xfrm>
          <a:prstGeom prst="rect">
            <a:avLst/>
          </a:prstGeom>
          <a:noFill/>
        </p:spPr>
        <p:txBody>
          <a:bodyPr wrap="square" rtlCol="0">
            <a:spAutoFit/>
          </a:bodyPr>
          <a:lstStyle/>
          <a:p>
            <a:pPr marL="285750" indent="-285750">
              <a:buFont typeface="Arial"/>
              <a:buChar char="•"/>
            </a:pPr>
            <a:r>
              <a:rPr lang="en-US" dirty="0" smtClean="0"/>
              <a:t>DNA or RNA fragments from the environment</a:t>
            </a:r>
          </a:p>
          <a:p>
            <a:pPr marL="285750" indent="-285750">
              <a:buFont typeface="Arial"/>
              <a:buChar char="•"/>
            </a:pPr>
            <a:r>
              <a:rPr lang="en-US" dirty="0" smtClean="0"/>
              <a:t>A </a:t>
            </a:r>
            <a:r>
              <a:rPr lang="en-US" dirty="0"/>
              <a:t>r</a:t>
            </a:r>
            <a:r>
              <a:rPr lang="en-US" dirty="0" smtClean="0"/>
              <a:t>andom sample used to make a library</a:t>
            </a:r>
          </a:p>
          <a:p>
            <a:pPr marL="285750" indent="-285750">
              <a:buFont typeface="Arial"/>
              <a:buChar char="•"/>
            </a:pPr>
            <a:r>
              <a:rPr lang="en-US" dirty="0" smtClean="0"/>
              <a:t>A random sample of the library is sequenced and mapped</a:t>
            </a:r>
          </a:p>
          <a:p>
            <a:pPr marL="285750" indent="-285750">
              <a:buFont typeface="Arial"/>
              <a:buChar char="•"/>
            </a:pPr>
            <a:r>
              <a:rPr lang="en-US" dirty="0" smtClean="0"/>
              <a:t>This generates a table of counts per feature (OTU, gene) in each sample</a:t>
            </a:r>
          </a:p>
          <a:p>
            <a:pPr marL="285750" indent="-285750">
              <a:buFont typeface="Arial"/>
              <a:buChar char="•"/>
            </a:pPr>
            <a:endParaRPr lang="en-US" dirty="0" smtClean="0"/>
          </a:p>
          <a:p>
            <a:pPr marL="285750" indent="-285750">
              <a:buFont typeface="Arial"/>
              <a:buChar char="•"/>
            </a:pPr>
            <a:r>
              <a:rPr lang="en-US" b="1" dirty="0" smtClean="0"/>
              <a:t>The number of reads is determined by the machine!</a:t>
            </a:r>
            <a:endParaRPr lang="en-US" b="1" dirty="0"/>
          </a:p>
        </p:txBody>
      </p:sp>
      <p:sp>
        <p:nvSpPr>
          <p:cNvPr id="3" name="Footer Placeholder 2"/>
          <p:cNvSpPr>
            <a:spLocks noGrp="1"/>
          </p:cNvSpPr>
          <p:nvPr>
            <p:ph type="ftr" sz="quarter" idx="11"/>
          </p:nvPr>
        </p:nvSpPr>
        <p:spPr/>
        <p:txBody>
          <a:bodyPr/>
          <a:lstStyle/>
          <a:p>
            <a:r>
              <a:rPr lang="en-US" dirty="0" err="1" smtClean="0"/>
              <a:t>Tromso</a:t>
            </a:r>
            <a:r>
              <a:rPr lang="en-US" dirty="0" smtClean="0"/>
              <a:t> 2016</a:t>
            </a:r>
            <a:endParaRPr lang="en-US" dirty="0"/>
          </a:p>
        </p:txBody>
      </p:sp>
      <p:sp>
        <p:nvSpPr>
          <p:cNvPr id="7" name="TextBox 6"/>
          <p:cNvSpPr txBox="1"/>
          <p:nvPr/>
        </p:nvSpPr>
        <p:spPr>
          <a:xfrm>
            <a:off x="6207125" y="6037263"/>
            <a:ext cx="2133918" cy="461665"/>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a:t>
            </a:r>
            <a:r>
              <a:rPr lang="en-US" sz="1200" dirty="0" smtClean="0">
                <a:solidFill>
                  <a:schemeClr val="tx1">
                    <a:lumMod val="50000"/>
                    <a:lumOff val="50000"/>
                  </a:schemeClr>
                </a:solidFill>
              </a:rPr>
              <a:t>2016. </a:t>
            </a:r>
            <a:r>
              <a:rPr lang="en-US" sz="1200" dirty="0" smtClean="0">
                <a:solidFill>
                  <a:schemeClr val="tx1">
                    <a:lumMod val="50000"/>
                    <a:lumOff val="50000"/>
                  </a:schemeClr>
                </a:solidFill>
              </a:rPr>
              <a:t>Ann. </a:t>
            </a:r>
            <a:r>
              <a:rPr lang="en-US" sz="1200" dirty="0" err="1" smtClean="0">
                <a:solidFill>
                  <a:schemeClr val="tx1">
                    <a:lumMod val="50000"/>
                    <a:lumOff val="50000"/>
                  </a:schemeClr>
                </a:solidFill>
              </a:rPr>
              <a:t>Epidem</a:t>
            </a:r>
            <a:r>
              <a:rPr lang="en-US" sz="1200" dirty="0" smtClean="0">
                <a:solidFill>
                  <a:schemeClr val="tx1">
                    <a:lumMod val="50000"/>
                    <a:lumOff val="50000"/>
                  </a:schemeClr>
                </a:solidFill>
              </a:rPr>
              <a:t>.</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t>
            </a:r>
            <a:r>
              <a:rPr lang="en-US" sz="1200" dirty="0" smtClean="0">
                <a:solidFill>
                  <a:schemeClr val="tx1">
                    <a:lumMod val="50000"/>
                    <a:lumOff val="50000"/>
                  </a:schemeClr>
                </a:solidFill>
              </a:rPr>
              <a:t>Can. J.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6174774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19250"/>
            <a:ext cx="9144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dirty="0">
                <a:latin typeface="Calibri" charset="0"/>
              </a:rPr>
              <a:t>Random sample of environment</a:t>
            </a:r>
          </a:p>
        </p:txBody>
      </p:sp>
      <p:sp>
        <p:nvSpPr>
          <p:cNvPr id="6" name="Rectangle 5"/>
          <p:cNvSpPr/>
          <p:nvPr/>
        </p:nvSpPr>
        <p:spPr>
          <a:xfrm>
            <a:off x="819150" y="4381500"/>
            <a:ext cx="1593850" cy="155257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1784350" y="4651375"/>
            <a:ext cx="55165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is a constant-sum operation</a:t>
            </a:r>
          </a:p>
          <a:p>
            <a:pPr marL="1028700" lvl="1">
              <a:buFont typeface="Courier New"/>
              <a:buChar char="o"/>
              <a:defRPr/>
            </a:pPr>
            <a:r>
              <a:rPr lang="en-US" dirty="0" smtClean="0"/>
              <a:t>We only get the number of reads that the machine can deliver</a:t>
            </a:r>
          </a:p>
          <a:p>
            <a:pPr marL="1028700" lvl="1">
              <a:buFont typeface="Arial"/>
              <a:buChar char="•"/>
              <a:defRPr/>
            </a:pPr>
            <a:endParaRPr lang="en-US" dirty="0" smtClean="0"/>
          </a:p>
          <a:p>
            <a:pPr marL="285750" indent="-285750">
              <a:buFont typeface="Arial"/>
              <a:buChar char="•"/>
              <a:defRPr/>
            </a:pPr>
            <a:r>
              <a:rPr lang="en-US" dirty="0" smtClean="0"/>
              <a:t>Any constant sum is equivalent</a:t>
            </a:r>
          </a:p>
          <a:p>
            <a:pPr marL="285750">
              <a:buFont typeface="Arial"/>
              <a:buChar char="•"/>
              <a:defRPr/>
            </a:pPr>
            <a:endParaRPr lang="en-US" dirty="0" smtClean="0"/>
          </a:p>
        </p:txBody>
      </p:sp>
      <p:sp>
        <p:nvSpPr>
          <p:cNvPr id="2" name="TextBox 1"/>
          <p:cNvSpPr txBox="1"/>
          <p:nvPr/>
        </p:nvSpPr>
        <p:spPr>
          <a:xfrm>
            <a:off x="6207125" y="6049963"/>
            <a:ext cx="2479675" cy="460375"/>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Tromso 2016</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5888</TotalTime>
  <Words>3479</Words>
  <Application>Microsoft Macintosh PowerPoint</Application>
  <PresentationFormat>On-screen Show (4:3)</PresentationFormat>
  <Paragraphs>805</Paragraphs>
  <Slides>47</Slides>
  <Notes>16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Compositional Data Analysis: a better way to analyze high throughput sequencing data</vt:lpstr>
      <vt:lpstr>Better quote than he realized?</vt:lpstr>
      <vt:lpstr>One category that he missed</vt:lpstr>
      <vt:lpstr>PowerPoint Presentation</vt:lpstr>
      <vt:lpstr>The biggest problem is -</vt:lpstr>
      <vt:lpstr>Where does data come from?</vt:lpstr>
      <vt:lpstr>Random sample of environment</vt:lpstr>
      <vt:lpstr>Counting our things</vt:lpstr>
      <vt:lpstr>HTS is not counting</vt:lpstr>
      <vt:lpstr>Effect of a constant sum?</vt:lpstr>
      <vt:lpstr>We are working in the wrong geometry</vt:lpstr>
      <vt:lpstr>Correlation and subcompositions</vt:lpstr>
      <vt:lpstr>Compositional Data</vt:lpstr>
      <vt:lpstr>Only have ratio information</vt:lpstr>
      <vt:lpstr>CoDa properties &amp; problems</vt:lpstr>
      <vt:lpstr>But my data are not affected …</vt:lpstr>
      <vt:lpstr>The problem of 0</vt:lpstr>
      <vt:lpstr>Analysis tools based on variance of the ratios between parts</vt:lpstr>
      <vt:lpstr>Exploration: CoDa PCA biplot</vt:lpstr>
      <vt:lpstr>Generally robust to filtering</vt:lpstr>
      <vt:lpstr>Outliers</vt:lpstr>
      <vt:lpstr>Outliers</vt:lpstr>
      <vt:lpstr>Outliers</vt:lpstr>
      <vt:lpstr>Outliers</vt:lpstr>
      <vt:lpstr>Outliers in gene tag sequencing data</vt:lpstr>
      <vt:lpstr>We are working in the wrong geometry</vt:lpstr>
      <vt:lpstr>Where is the noise?</vt:lpstr>
      <vt:lpstr>Bayesian estimate</vt:lpstr>
      <vt:lpstr>Making distributions of clr values</vt:lpstr>
      <vt:lpstr>Modeling technical variation</vt:lpstr>
      <vt:lpstr>Find test values not affected by random sampling</vt:lpstr>
      <vt:lpstr>Effect-sizes</vt:lpstr>
      <vt:lpstr>P-values are not reliable</vt:lpstr>
      <vt:lpstr>Effect sizes are stable estimates</vt:lpstr>
      <vt:lpstr>Pairwise difference by effect</vt:lpstr>
      <vt:lpstr>Association and correlation</vt:lpstr>
      <vt:lpstr>The problem is geometrical</vt:lpstr>
      <vt:lpstr>The problem is …</vt:lpstr>
      <vt:lpstr>The problem is …</vt:lpstr>
      <vt:lpstr>The solution is …</vt:lpstr>
      <vt:lpstr>The Ø metric</vt:lpstr>
      <vt:lpstr>The Ø metric</vt:lpstr>
      <vt:lpstr>Biplot : Ø : effect</vt:lpstr>
      <vt:lpstr>Conclusions</vt:lpstr>
      <vt:lpstr>CoDaSeq</vt:lpstr>
      <vt:lpstr>Reading &amp; Sources</vt:lpstr>
      <vt:lpstr>Acknowledgments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79</cp:revision>
  <dcterms:created xsi:type="dcterms:W3CDTF">2016-05-10T15:50:17Z</dcterms:created>
  <dcterms:modified xsi:type="dcterms:W3CDTF">2016-05-28T11:13:38Z</dcterms:modified>
</cp:coreProperties>
</file>